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3" r:id="rId3"/>
    <p:sldId id="265" r:id="rId4"/>
    <p:sldId id="266" r:id="rId5"/>
    <p:sldId id="267" r:id="rId6"/>
    <p:sldId id="268" r:id="rId7"/>
    <p:sldId id="257" r:id="rId8"/>
    <p:sldId id="258" r:id="rId9"/>
    <p:sldId id="259" r:id="rId10"/>
    <p:sldId id="260" r:id="rId11"/>
    <p:sldId id="261" r:id="rId12"/>
    <p:sldId id="269" r:id="rId13"/>
    <p:sldId id="270" r:id="rId14"/>
    <p:sldId id="271" r:id="rId15"/>
    <p:sldId id="275" r:id="rId16"/>
    <p:sldId id="272" r:id="rId17"/>
    <p:sldId id="273" r:id="rId18"/>
    <p:sldId id="274" r:id="rId19"/>
    <p:sldId id="26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77" d="100"/>
          <a:sy n="77" d="100"/>
        </p:scale>
        <p:origin x="190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667AB3-AE42-4AAA-91E6-4FB33E674556}" type="datetimeFigureOut">
              <a:rPr lang="en-US" smtClean="0"/>
              <a:t>2/29/2024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B6FBC2-91E3-4ADD-83B1-79151F9F1F1F}" type="slidenum">
              <a:rPr lang="en-US" smtClean="0"/>
              <a:t>‹#›</a:t>
            </a:fld>
            <a:endParaRPr lang="en-US"/>
          </a:p>
        </p:txBody>
      </p:sp>
    </p:spTree>
    <p:extLst>
      <p:ext uri="{BB962C8B-B14F-4D97-AF65-F5344CB8AC3E}">
        <p14:creationId xmlns:p14="http://schemas.microsoft.com/office/powerpoint/2010/main" val="3146966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C328AF-1A20-4354-9528-2A0C560E8D9D}" type="datetime1">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82E74-CD03-4462-B565-20C780DC0301}" type="slidenum">
              <a:rPr lang="en-US" smtClean="0"/>
              <a:t>‹#›</a:t>
            </a:fld>
            <a:endParaRPr lang="en-US"/>
          </a:p>
        </p:txBody>
      </p:sp>
    </p:spTree>
    <p:extLst>
      <p:ext uri="{BB962C8B-B14F-4D97-AF65-F5344CB8AC3E}">
        <p14:creationId xmlns:p14="http://schemas.microsoft.com/office/powerpoint/2010/main" val="3148648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295C87-C41F-43BE-9018-6217250074FE}" type="datetime1">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82E74-CD03-4462-B565-20C780DC0301}" type="slidenum">
              <a:rPr lang="en-US" smtClean="0"/>
              <a:t>‹#›</a:t>
            </a:fld>
            <a:endParaRPr lang="en-US"/>
          </a:p>
        </p:txBody>
      </p:sp>
    </p:spTree>
    <p:extLst>
      <p:ext uri="{BB962C8B-B14F-4D97-AF65-F5344CB8AC3E}">
        <p14:creationId xmlns:p14="http://schemas.microsoft.com/office/powerpoint/2010/main" val="3281974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3323A0-E14A-479A-A12A-55C188797526}" type="datetime1">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82E74-CD03-4462-B565-20C780DC0301}" type="slidenum">
              <a:rPr lang="en-US" smtClean="0"/>
              <a:t>‹#›</a:t>
            </a:fld>
            <a:endParaRPr lang="en-US"/>
          </a:p>
        </p:txBody>
      </p:sp>
    </p:spTree>
    <p:extLst>
      <p:ext uri="{BB962C8B-B14F-4D97-AF65-F5344CB8AC3E}">
        <p14:creationId xmlns:p14="http://schemas.microsoft.com/office/powerpoint/2010/main" val="2399675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5D798A-EDCC-44B2-8A16-F9D1F0CE0700}" type="datetime1">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82E74-CD03-4462-B565-20C780DC0301}" type="slidenum">
              <a:rPr lang="en-US" smtClean="0"/>
              <a:t>‹#›</a:t>
            </a:fld>
            <a:endParaRPr lang="en-US"/>
          </a:p>
        </p:txBody>
      </p:sp>
    </p:spTree>
    <p:extLst>
      <p:ext uri="{BB962C8B-B14F-4D97-AF65-F5344CB8AC3E}">
        <p14:creationId xmlns:p14="http://schemas.microsoft.com/office/powerpoint/2010/main" val="3981900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88A290A-0F4B-4445-B7D4-D50156FF11C8}" type="datetime1">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82E74-CD03-4462-B565-20C780DC0301}" type="slidenum">
              <a:rPr lang="en-US" smtClean="0"/>
              <a:t>‹#›</a:t>
            </a:fld>
            <a:endParaRPr lang="en-US"/>
          </a:p>
        </p:txBody>
      </p:sp>
    </p:spTree>
    <p:extLst>
      <p:ext uri="{BB962C8B-B14F-4D97-AF65-F5344CB8AC3E}">
        <p14:creationId xmlns:p14="http://schemas.microsoft.com/office/powerpoint/2010/main" val="2101000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4E9046-4E47-444A-913A-C2D2FD744F0E}" type="datetime1">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982E74-CD03-4462-B565-20C780DC0301}" type="slidenum">
              <a:rPr lang="en-US" smtClean="0"/>
              <a:t>‹#›</a:t>
            </a:fld>
            <a:endParaRPr lang="en-US"/>
          </a:p>
        </p:txBody>
      </p:sp>
    </p:spTree>
    <p:extLst>
      <p:ext uri="{BB962C8B-B14F-4D97-AF65-F5344CB8AC3E}">
        <p14:creationId xmlns:p14="http://schemas.microsoft.com/office/powerpoint/2010/main" val="1239940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E6F64A-49F8-4A42-9FA3-05ADAFF078B1}" type="datetime1">
              <a:rPr lang="en-US" smtClean="0"/>
              <a:t>2/29/2024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982E74-CD03-4462-B565-20C780DC0301}" type="slidenum">
              <a:rPr lang="en-US" smtClean="0"/>
              <a:t>‹#›</a:t>
            </a:fld>
            <a:endParaRPr lang="en-US"/>
          </a:p>
        </p:txBody>
      </p:sp>
    </p:spTree>
    <p:extLst>
      <p:ext uri="{BB962C8B-B14F-4D97-AF65-F5344CB8AC3E}">
        <p14:creationId xmlns:p14="http://schemas.microsoft.com/office/powerpoint/2010/main" val="204675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EA1E85-C9D5-43E7-BE11-0B98D28171C8}" type="datetime1">
              <a:rPr lang="en-US" smtClean="0"/>
              <a:t>2/29/2024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982E74-CD03-4462-B565-20C780DC0301}" type="slidenum">
              <a:rPr lang="en-US" smtClean="0"/>
              <a:t>‹#›</a:t>
            </a:fld>
            <a:endParaRPr lang="en-US"/>
          </a:p>
        </p:txBody>
      </p:sp>
    </p:spTree>
    <p:extLst>
      <p:ext uri="{BB962C8B-B14F-4D97-AF65-F5344CB8AC3E}">
        <p14:creationId xmlns:p14="http://schemas.microsoft.com/office/powerpoint/2010/main" val="2173427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24F1BD-C2F3-4209-862A-91965560991F}" type="datetime1">
              <a:rPr lang="en-US" smtClean="0"/>
              <a:t>2/29/2024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982E74-CD03-4462-B565-20C780DC0301}" type="slidenum">
              <a:rPr lang="en-US" smtClean="0"/>
              <a:t>‹#›</a:t>
            </a:fld>
            <a:endParaRPr lang="en-US"/>
          </a:p>
        </p:txBody>
      </p:sp>
    </p:spTree>
    <p:extLst>
      <p:ext uri="{BB962C8B-B14F-4D97-AF65-F5344CB8AC3E}">
        <p14:creationId xmlns:p14="http://schemas.microsoft.com/office/powerpoint/2010/main" val="450250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8C934DC-240F-4763-90C5-164CE3B702C6}" type="datetime1">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982E74-CD03-4462-B565-20C780DC0301}" type="slidenum">
              <a:rPr lang="en-US" smtClean="0"/>
              <a:t>‹#›</a:t>
            </a:fld>
            <a:endParaRPr lang="en-US"/>
          </a:p>
        </p:txBody>
      </p:sp>
    </p:spTree>
    <p:extLst>
      <p:ext uri="{BB962C8B-B14F-4D97-AF65-F5344CB8AC3E}">
        <p14:creationId xmlns:p14="http://schemas.microsoft.com/office/powerpoint/2010/main" val="2543056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EF6A82D-3B0C-4AA5-BE5D-58EAFBEE38C5}" type="datetime1">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982E74-CD03-4462-B565-20C780DC0301}" type="slidenum">
              <a:rPr lang="en-US" smtClean="0"/>
              <a:t>‹#›</a:t>
            </a:fld>
            <a:endParaRPr lang="en-US"/>
          </a:p>
        </p:txBody>
      </p:sp>
    </p:spTree>
    <p:extLst>
      <p:ext uri="{BB962C8B-B14F-4D97-AF65-F5344CB8AC3E}">
        <p14:creationId xmlns:p14="http://schemas.microsoft.com/office/powerpoint/2010/main" val="1078486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7D08BC-9438-4462-B899-AAEB9E76ABE0}" type="datetime1">
              <a:rPr lang="en-US" smtClean="0"/>
              <a:t>2/29/2024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982E74-CD03-4462-B565-20C780DC0301}" type="slidenum">
              <a:rPr lang="en-US" smtClean="0"/>
              <a:t>‹#›</a:t>
            </a:fld>
            <a:endParaRPr lang="en-US"/>
          </a:p>
        </p:txBody>
      </p:sp>
    </p:spTree>
    <p:extLst>
      <p:ext uri="{BB962C8B-B14F-4D97-AF65-F5344CB8AC3E}">
        <p14:creationId xmlns:p14="http://schemas.microsoft.com/office/powerpoint/2010/main" val="3633981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mailto:Natalie.Martinez@gsd.nm.gov" TargetMode="External"/><Relationship Id="rId2" Type="http://schemas.openxmlformats.org/officeDocument/2006/relationships/hyperlink" Target="mailto:Francine.Wagner@gsd.nm.gov" TargetMode="Externa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hyperlink" Target="mailto:Dorothy.Mendonca@gsd.nm.gov"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NEW MEXICO GENERAL SERVICES DEPARTMENT</a:t>
            </a:r>
            <a:endParaRPr lang="en-US" b="1" dirty="0"/>
          </a:p>
        </p:txBody>
      </p:sp>
      <p:sp>
        <p:nvSpPr>
          <p:cNvPr id="3" name="Subtitle 2"/>
          <p:cNvSpPr>
            <a:spLocks noGrp="1"/>
          </p:cNvSpPr>
          <p:nvPr>
            <p:ph type="subTitle" idx="1"/>
          </p:nvPr>
        </p:nvSpPr>
        <p:spPr/>
        <p:txBody>
          <a:bodyPr>
            <a:normAutofit/>
          </a:bodyPr>
          <a:lstStyle/>
          <a:p>
            <a:r>
              <a:rPr lang="en-US" sz="3200" b="1" dirty="0" smtClean="0"/>
              <a:t>STATE PURCHASING </a:t>
            </a:r>
          </a:p>
          <a:p>
            <a:r>
              <a:rPr lang="en-US" sz="3200" b="1" dirty="0" smtClean="0"/>
              <a:t>STATEWIDE PRICE AGREEMENT REPORTING</a:t>
            </a:r>
            <a:endParaRPr lang="en-US" sz="32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815" y="348576"/>
            <a:ext cx="1673922" cy="16555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Slide Number Placeholder 4"/>
          <p:cNvSpPr>
            <a:spLocks noGrp="1"/>
          </p:cNvSpPr>
          <p:nvPr>
            <p:ph type="sldNum" sz="quarter" idx="12"/>
          </p:nvPr>
        </p:nvSpPr>
        <p:spPr/>
        <p:txBody>
          <a:bodyPr/>
          <a:lstStyle/>
          <a:p>
            <a:fld id="{9C982E74-CD03-4462-B565-20C780DC0301}" type="slidenum">
              <a:rPr lang="en-US" smtClean="0"/>
              <a:t>1</a:t>
            </a:fld>
            <a:endParaRPr lang="en-US"/>
          </a:p>
        </p:txBody>
      </p:sp>
    </p:spTree>
    <p:extLst>
      <p:ext uri="{BB962C8B-B14F-4D97-AF65-F5344CB8AC3E}">
        <p14:creationId xmlns:p14="http://schemas.microsoft.com/office/powerpoint/2010/main" val="1883676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0938" y="237995"/>
            <a:ext cx="11085534" cy="533608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4737" y="5732615"/>
            <a:ext cx="1009650" cy="10001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Slide Number Placeholder 3"/>
          <p:cNvSpPr>
            <a:spLocks noGrp="1"/>
          </p:cNvSpPr>
          <p:nvPr>
            <p:ph type="sldNum" sz="quarter" idx="12"/>
          </p:nvPr>
        </p:nvSpPr>
        <p:spPr/>
        <p:txBody>
          <a:bodyPr/>
          <a:lstStyle/>
          <a:p>
            <a:fld id="{9C982E74-CD03-4462-B565-20C780DC0301}" type="slidenum">
              <a:rPr lang="en-US" smtClean="0"/>
              <a:t>10</a:t>
            </a:fld>
            <a:endParaRPr lang="en-US"/>
          </a:p>
        </p:txBody>
      </p:sp>
      <p:sp>
        <p:nvSpPr>
          <p:cNvPr id="5" name="Down Arrow 4"/>
          <p:cNvSpPr/>
          <p:nvPr/>
        </p:nvSpPr>
        <p:spPr>
          <a:xfrm rot="6740977">
            <a:off x="1515648" y="1553227"/>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8602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5468" y="275572"/>
            <a:ext cx="11624154" cy="6175331"/>
          </a:xfrm>
          <a:prstGeom prst="rect">
            <a:avLst/>
          </a:prstGeom>
        </p:spPr>
      </p:pic>
      <p:sp>
        <p:nvSpPr>
          <p:cNvPr id="3" name="Slide Number Placeholder 2"/>
          <p:cNvSpPr>
            <a:spLocks noGrp="1"/>
          </p:cNvSpPr>
          <p:nvPr>
            <p:ph type="sldNum" sz="quarter" idx="12"/>
          </p:nvPr>
        </p:nvSpPr>
        <p:spPr/>
        <p:txBody>
          <a:bodyPr/>
          <a:lstStyle/>
          <a:p>
            <a:fld id="{9C982E74-CD03-4462-B565-20C780DC0301}" type="slidenum">
              <a:rPr lang="en-US" smtClean="0"/>
              <a:t>11</a:t>
            </a:fld>
            <a:endParaRPr lang="en-US"/>
          </a:p>
        </p:txBody>
      </p:sp>
    </p:spTree>
    <p:extLst>
      <p:ext uri="{BB962C8B-B14F-4D97-AF65-F5344CB8AC3E}">
        <p14:creationId xmlns:p14="http://schemas.microsoft.com/office/powerpoint/2010/main" val="4260141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982E74-CD03-4462-B565-20C780DC0301}" type="slidenum">
              <a:rPr lang="en-US" smtClean="0"/>
              <a:t>12</a:t>
            </a:fld>
            <a:endParaRPr lang="en-US"/>
          </a:p>
        </p:txBody>
      </p:sp>
      <p:pic>
        <p:nvPicPr>
          <p:cNvPr id="3" name="Picture 2"/>
          <p:cNvPicPr>
            <a:picLocks noChangeAspect="1"/>
          </p:cNvPicPr>
          <p:nvPr/>
        </p:nvPicPr>
        <p:blipFill>
          <a:blip r:embed="rId2"/>
          <a:stretch>
            <a:fillRect/>
          </a:stretch>
        </p:blipFill>
        <p:spPr>
          <a:xfrm>
            <a:off x="581417" y="265134"/>
            <a:ext cx="10772383" cy="6091216"/>
          </a:xfrm>
          <a:prstGeom prst="rect">
            <a:avLst/>
          </a:prstGeom>
        </p:spPr>
      </p:pic>
      <p:sp>
        <p:nvSpPr>
          <p:cNvPr id="4" name="Down Arrow 3"/>
          <p:cNvSpPr/>
          <p:nvPr/>
        </p:nvSpPr>
        <p:spPr>
          <a:xfrm rot="6452480">
            <a:off x="2154478" y="2635021"/>
            <a:ext cx="484632" cy="9950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1292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982E74-CD03-4462-B565-20C780DC0301}" type="slidenum">
              <a:rPr lang="en-US" smtClean="0"/>
              <a:t>13</a:t>
            </a:fld>
            <a:endParaRPr lang="en-US"/>
          </a:p>
        </p:txBody>
      </p:sp>
      <p:pic>
        <p:nvPicPr>
          <p:cNvPr id="3" name="Picture 2"/>
          <p:cNvPicPr>
            <a:picLocks noChangeAspect="1"/>
          </p:cNvPicPr>
          <p:nvPr/>
        </p:nvPicPr>
        <p:blipFill>
          <a:blip r:embed="rId2"/>
          <a:stretch>
            <a:fillRect/>
          </a:stretch>
        </p:blipFill>
        <p:spPr>
          <a:xfrm>
            <a:off x="701458" y="337359"/>
            <a:ext cx="11010378" cy="5849603"/>
          </a:xfrm>
          <a:prstGeom prst="rect">
            <a:avLst/>
          </a:prstGeom>
        </p:spPr>
      </p:pic>
      <p:sp>
        <p:nvSpPr>
          <p:cNvPr id="4" name="Down Arrow 3"/>
          <p:cNvSpPr/>
          <p:nvPr/>
        </p:nvSpPr>
        <p:spPr>
          <a:xfrm rot="4016684">
            <a:off x="2299997" y="2368255"/>
            <a:ext cx="484632" cy="11073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rot="6362875">
            <a:off x="7672647" y="311187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410353" y="2987914"/>
            <a:ext cx="3258589" cy="369332"/>
          </a:xfrm>
          <a:prstGeom prst="rect">
            <a:avLst/>
          </a:prstGeom>
          <a:noFill/>
        </p:spPr>
        <p:txBody>
          <a:bodyPr wrap="square" rtlCol="0">
            <a:spAutoFit/>
          </a:bodyPr>
          <a:lstStyle/>
          <a:p>
            <a:r>
              <a:rPr lang="en-US" dirty="0" smtClean="0">
                <a:solidFill>
                  <a:schemeClr val="accent1">
                    <a:lumMod val="75000"/>
                  </a:schemeClr>
                </a:solidFill>
              </a:rPr>
              <a:t>This is the SWPA number</a:t>
            </a:r>
            <a:endParaRPr lang="en-US" dirty="0">
              <a:solidFill>
                <a:schemeClr val="accent1">
                  <a:lumMod val="75000"/>
                </a:schemeClr>
              </a:solidFill>
            </a:endParaRPr>
          </a:p>
        </p:txBody>
      </p:sp>
      <p:sp>
        <p:nvSpPr>
          <p:cNvPr id="7" name="TextBox 6"/>
          <p:cNvSpPr txBox="1"/>
          <p:nvPr/>
        </p:nvSpPr>
        <p:spPr>
          <a:xfrm>
            <a:off x="8571041" y="2937806"/>
            <a:ext cx="3192087" cy="1477328"/>
          </a:xfrm>
          <a:prstGeom prst="rect">
            <a:avLst/>
          </a:prstGeom>
          <a:noFill/>
        </p:spPr>
        <p:txBody>
          <a:bodyPr wrap="square" rtlCol="0">
            <a:spAutoFit/>
          </a:bodyPr>
          <a:lstStyle/>
          <a:p>
            <a:r>
              <a:rPr lang="en-US" dirty="0" smtClean="0">
                <a:solidFill>
                  <a:schemeClr val="accent1">
                    <a:lumMod val="75000"/>
                  </a:schemeClr>
                </a:solidFill>
              </a:rPr>
              <a:t>The original entry will be NO.  Should the amount need to be changed to reflect actual spend.  This would indicate YES to an amendment.</a:t>
            </a:r>
            <a:endParaRPr lang="en-US" dirty="0">
              <a:solidFill>
                <a:schemeClr val="accent1">
                  <a:lumMod val="75000"/>
                </a:schemeClr>
              </a:solidFill>
            </a:endParaRPr>
          </a:p>
        </p:txBody>
      </p:sp>
    </p:spTree>
    <p:extLst>
      <p:ext uri="{BB962C8B-B14F-4D97-AF65-F5344CB8AC3E}">
        <p14:creationId xmlns:p14="http://schemas.microsoft.com/office/powerpoint/2010/main" val="4051798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982E74-CD03-4462-B565-20C780DC0301}" type="slidenum">
              <a:rPr lang="en-US" smtClean="0"/>
              <a:t>14</a:t>
            </a:fld>
            <a:endParaRPr lang="en-US"/>
          </a:p>
        </p:txBody>
      </p:sp>
      <p:pic>
        <p:nvPicPr>
          <p:cNvPr id="3" name="Picture 2"/>
          <p:cNvPicPr>
            <a:picLocks noChangeAspect="1"/>
          </p:cNvPicPr>
          <p:nvPr/>
        </p:nvPicPr>
        <p:blipFill>
          <a:blip r:embed="rId2"/>
          <a:stretch>
            <a:fillRect/>
          </a:stretch>
        </p:blipFill>
        <p:spPr>
          <a:xfrm>
            <a:off x="163909" y="315232"/>
            <a:ext cx="11848551" cy="6041118"/>
          </a:xfrm>
          <a:prstGeom prst="rect">
            <a:avLst/>
          </a:prstGeom>
        </p:spPr>
      </p:pic>
      <p:sp>
        <p:nvSpPr>
          <p:cNvPr id="4" name="Down Arrow 3"/>
          <p:cNvSpPr/>
          <p:nvPr/>
        </p:nvSpPr>
        <p:spPr>
          <a:xfrm rot="4156132">
            <a:off x="2569316" y="308890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093129" y="3335791"/>
            <a:ext cx="3990109" cy="923330"/>
          </a:xfrm>
          <a:prstGeom prst="rect">
            <a:avLst/>
          </a:prstGeom>
          <a:noFill/>
        </p:spPr>
        <p:txBody>
          <a:bodyPr wrap="square" rtlCol="0">
            <a:spAutoFit/>
          </a:bodyPr>
          <a:lstStyle/>
          <a:p>
            <a:r>
              <a:rPr lang="en-US" dirty="0" smtClean="0">
                <a:solidFill>
                  <a:schemeClr val="accent1">
                    <a:lumMod val="75000"/>
                  </a:schemeClr>
                </a:solidFill>
              </a:rPr>
              <a:t>Other is chosen for all other SWPA to include office supplies, copy machines, etc.</a:t>
            </a:r>
            <a:endParaRPr lang="en-US" dirty="0">
              <a:solidFill>
                <a:schemeClr val="accent1">
                  <a:lumMod val="75000"/>
                </a:schemeClr>
              </a:solidFill>
            </a:endParaRPr>
          </a:p>
        </p:txBody>
      </p:sp>
    </p:spTree>
    <p:extLst>
      <p:ext uri="{BB962C8B-B14F-4D97-AF65-F5344CB8AC3E}">
        <p14:creationId xmlns:p14="http://schemas.microsoft.com/office/powerpoint/2010/main" val="2790425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982E74-CD03-4462-B565-20C780DC0301}" type="slidenum">
              <a:rPr lang="en-US" smtClean="0"/>
              <a:t>15</a:t>
            </a:fld>
            <a:endParaRPr lang="en-US"/>
          </a:p>
        </p:txBody>
      </p:sp>
      <p:pic>
        <p:nvPicPr>
          <p:cNvPr id="3" name="Picture 2"/>
          <p:cNvPicPr>
            <a:picLocks noChangeAspect="1"/>
          </p:cNvPicPr>
          <p:nvPr/>
        </p:nvPicPr>
        <p:blipFill>
          <a:blip r:embed="rId2"/>
          <a:stretch>
            <a:fillRect/>
          </a:stretch>
        </p:blipFill>
        <p:spPr>
          <a:xfrm>
            <a:off x="230818" y="187891"/>
            <a:ext cx="11405861" cy="6168459"/>
          </a:xfrm>
          <a:prstGeom prst="rect">
            <a:avLst/>
          </a:prstGeom>
        </p:spPr>
      </p:pic>
      <p:sp>
        <p:nvSpPr>
          <p:cNvPr id="4" name="Down Arrow 3"/>
          <p:cNvSpPr/>
          <p:nvPr/>
        </p:nvSpPr>
        <p:spPr>
          <a:xfrm rot="4643728">
            <a:off x="2104249" y="335629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56351" y="3497242"/>
            <a:ext cx="3331923" cy="369332"/>
          </a:xfrm>
          <a:prstGeom prst="rect">
            <a:avLst/>
          </a:prstGeom>
          <a:noFill/>
        </p:spPr>
        <p:txBody>
          <a:bodyPr wrap="square" rtlCol="0">
            <a:spAutoFit/>
          </a:bodyPr>
          <a:lstStyle/>
          <a:p>
            <a:r>
              <a:rPr lang="en-US" dirty="0" smtClean="0">
                <a:solidFill>
                  <a:schemeClr val="accent1">
                    <a:lumMod val="50000"/>
                  </a:schemeClr>
                </a:solidFill>
              </a:rPr>
              <a:t>Add brief description</a:t>
            </a:r>
            <a:endParaRPr lang="en-US" dirty="0">
              <a:solidFill>
                <a:schemeClr val="accent1">
                  <a:lumMod val="50000"/>
                </a:schemeClr>
              </a:solidFill>
            </a:endParaRPr>
          </a:p>
        </p:txBody>
      </p:sp>
    </p:spTree>
    <p:extLst>
      <p:ext uri="{BB962C8B-B14F-4D97-AF65-F5344CB8AC3E}">
        <p14:creationId xmlns:p14="http://schemas.microsoft.com/office/powerpoint/2010/main" val="1918169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982E74-CD03-4462-B565-20C780DC0301}" type="slidenum">
              <a:rPr lang="en-US" smtClean="0"/>
              <a:t>16</a:t>
            </a:fld>
            <a:endParaRPr lang="en-US"/>
          </a:p>
        </p:txBody>
      </p:sp>
      <p:pic>
        <p:nvPicPr>
          <p:cNvPr id="3" name="Picture 2"/>
          <p:cNvPicPr>
            <a:picLocks noChangeAspect="1"/>
          </p:cNvPicPr>
          <p:nvPr/>
        </p:nvPicPr>
        <p:blipFill>
          <a:blip r:embed="rId2"/>
          <a:stretch>
            <a:fillRect/>
          </a:stretch>
        </p:blipFill>
        <p:spPr>
          <a:xfrm>
            <a:off x="147328" y="318162"/>
            <a:ext cx="11890185" cy="5865834"/>
          </a:xfrm>
          <a:prstGeom prst="rect">
            <a:avLst/>
          </a:prstGeom>
        </p:spPr>
      </p:pic>
      <p:sp>
        <p:nvSpPr>
          <p:cNvPr id="4" name="TextBox 3"/>
          <p:cNvSpPr txBox="1"/>
          <p:nvPr/>
        </p:nvSpPr>
        <p:spPr>
          <a:xfrm>
            <a:off x="6560180" y="3365997"/>
            <a:ext cx="3632662" cy="1323439"/>
          </a:xfrm>
          <a:prstGeom prst="rect">
            <a:avLst/>
          </a:prstGeom>
          <a:noFill/>
        </p:spPr>
        <p:txBody>
          <a:bodyPr wrap="square" rtlCol="0">
            <a:spAutoFit/>
          </a:bodyPr>
          <a:lstStyle/>
          <a:p>
            <a:r>
              <a:rPr lang="en-US" sz="1600" dirty="0" smtClean="0">
                <a:solidFill>
                  <a:schemeClr val="accent1">
                    <a:lumMod val="75000"/>
                  </a:schemeClr>
                </a:solidFill>
              </a:rPr>
              <a:t>The start date is the date of the purchase order is created or the start of the contract</a:t>
            </a:r>
          </a:p>
          <a:p>
            <a:r>
              <a:rPr lang="en-US" sz="1600" dirty="0" smtClean="0">
                <a:solidFill>
                  <a:schemeClr val="accent1">
                    <a:lumMod val="75000"/>
                  </a:schemeClr>
                </a:solidFill>
              </a:rPr>
              <a:t>End date is the date the invoice is paid or the end date of the contract</a:t>
            </a:r>
            <a:endParaRPr lang="en-US" sz="1600" dirty="0">
              <a:solidFill>
                <a:schemeClr val="accent1">
                  <a:lumMod val="75000"/>
                </a:schemeClr>
              </a:solidFill>
            </a:endParaRPr>
          </a:p>
        </p:txBody>
      </p:sp>
      <p:sp>
        <p:nvSpPr>
          <p:cNvPr id="5" name="TextBox 4"/>
          <p:cNvSpPr txBox="1"/>
          <p:nvPr/>
        </p:nvSpPr>
        <p:spPr>
          <a:xfrm>
            <a:off x="2299312" y="4526314"/>
            <a:ext cx="4741978" cy="738664"/>
          </a:xfrm>
          <a:prstGeom prst="rect">
            <a:avLst/>
          </a:prstGeom>
          <a:noFill/>
        </p:spPr>
        <p:txBody>
          <a:bodyPr wrap="square" rtlCol="0">
            <a:spAutoFit/>
          </a:bodyPr>
          <a:lstStyle/>
          <a:p>
            <a:r>
              <a:rPr lang="en-US" sz="1400" dirty="0" smtClean="0">
                <a:solidFill>
                  <a:schemeClr val="accent1">
                    <a:lumMod val="75000"/>
                  </a:schemeClr>
                </a:solidFill>
              </a:rPr>
              <a:t>The amount is the amount of the purchase order/contract.  This amount can be amended if needed to reflect the actual amount of spend</a:t>
            </a:r>
            <a:endParaRPr lang="en-US" sz="1400" dirty="0">
              <a:solidFill>
                <a:schemeClr val="accent1">
                  <a:lumMod val="75000"/>
                </a:schemeClr>
              </a:solidFill>
            </a:endParaRPr>
          </a:p>
        </p:txBody>
      </p:sp>
      <p:cxnSp>
        <p:nvCxnSpPr>
          <p:cNvPr id="10" name="Straight Arrow Connector 9"/>
          <p:cNvCxnSpPr/>
          <p:nvPr/>
        </p:nvCxnSpPr>
        <p:spPr>
          <a:xfrm>
            <a:off x="1470797" y="4771890"/>
            <a:ext cx="828515" cy="68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509370" y="3682023"/>
            <a:ext cx="2050810" cy="62624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267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982E74-CD03-4462-B565-20C780DC0301}" type="slidenum">
              <a:rPr lang="en-US" smtClean="0"/>
              <a:t>17</a:t>
            </a:fld>
            <a:endParaRPr lang="en-US"/>
          </a:p>
        </p:txBody>
      </p:sp>
      <p:pic>
        <p:nvPicPr>
          <p:cNvPr id="3" name="Picture 2"/>
          <p:cNvPicPr>
            <a:picLocks noChangeAspect="1"/>
          </p:cNvPicPr>
          <p:nvPr/>
        </p:nvPicPr>
        <p:blipFill>
          <a:blip r:embed="rId2"/>
          <a:stretch>
            <a:fillRect/>
          </a:stretch>
        </p:blipFill>
        <p:spPr>
          <a:xfrm>
            <a:off x="546970" y="255393"/>
            <a:ext cx="10694095" cy="6100957"/>
          </a:xfrm>
          <a:prstGeom prst="rect">
            <a:avLst/>
          </a:prstGeom>
        </p:spPr>
      </p:pic>
      <p:sp>
        <p:nvSpPr>
          <p:cNvPr id="4" name="TextBox 3"/>
          <p:cNvSpPr txBox="1"/>
          <p:nvPr/>
        </p:nvSpPr>
        <p:spPr>
          <a:xfrm>
            <a:off x="6688899" y="4609578"/>
            <a:ext cx="4384110" cy="646331"/>
          </a:xfrm>
          <a:prstGeom prst="rect">
            <a:avLst/>
          </a:prstGeom>
          <a:noFill/>
        </p:spPr>
        <p:txBody>
          <a:bodyPr wrap="square" rtlCol="0">
            <a:spAutoFit/>
          </a:bodyPr>
          <a:lstStyle/>
          <a:p>
            <a:r>
              <a:rPr lang="en-US" dirty="0" smtClean="0">
                <a:solidFill>
                  <a:schemeClr val="accent1">
                    <a:lumMod val="50000"/>
                  </a:schemeClr>
                </a:solidFill>
              </a:rPr>
              <a:t>Procurement type should be Contracts Against Statewide Price Agreement</a:t>
            </a:r>
            <a:endParaRPr lang="en-US" dirty="0">
              <a:solidFill>
                <a:schemeClr val="accent1">
                  <a:lumMod val="50000"/>
                </a:schemeClr>
              </a:solidFill>
            </a:endParaRPr>
          </a:p>
        </p:txBody>
      </p:sp>
    </p:spTree>
    <p:extLst>
      <p:ext uri="{BB962C8B-B14F-4D97-AF65-F5344CB8AC3E}">
        <p14:creationId xmlns:p14="http://schemas.microsoft.com/office/powerpoint/2010/main" val="1851948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982E74-CD03-4462-B565-20C780DC0301}" type="slidenum">
              <a:rPr lang="en-US" smtClean="0"/>
              <a:t>18</a:t>
            </a:fld>
            <a:endParaRPr lang="en-US"/>
          </a:p>
        </p:txBody>
      </p:sp>
      <p:pic>
        <p:nvPicPr>
          <p:cNvPr id="3" name="Picture 2"/>
          <p:cNvPicPr>
            <a:picLocks noChangeAspect="1"/>
          </p:cNvPicPr>
          <p:nvPr/>
        </p:nvPicPr>
        <p:blipFill>
          <a:blip r:embed="rId2"/>
          <a:stretch>
            <a:fillRect/>
          </a:stretch>
        </p:blipFill>
        <p:spPr>
          <a:xfrm>
            <a:off x="350976" y="250521"/>
            <a:ext cx="11115558" cy="6105829"/>
          </a:xfrm>
          <a:prstGeom prst="rect">
            <a:avLst/>
          </a:prstGeom>
        </p:spPr>
      </p:pic>
      <p:sp>
        <p:nvSpPr>
          <p:cNvPr id="4" name="TextBox 3"/>
          <p:cNvSpPr txBox="1"/>
          <p:nvPr/>
        </p:nvSpPr>
        <p:spPr>
          <a:xfrm flipH="1">
            <a:off x="7167175" y="4077989"/>
            <a:ext cx="4397433" cy="1477328"/>
          </a:xfrm>
          <a:prstGeom prst="rect">
            <a:avLst/>
          </a:prstGeom>
          <a:noFill/>
        </p:spPr>
        <p:txBody>
          <a:bodyPr wrap="square" rtlCol="0">
            <a:spAutoFit/>
          </a:bodyPr>
          <a:lstStyle/>
          <a:p>
            <a:r>
              <a:rPr lang="en-US" dirty="0" smtClean="0">
                <a:solidFill>
                  <a:schemeClr val="accent1">
                    <a:lumMod val="75000"/>
                  </a:schemeClr>
                </a:solidFill>
              </a:rPr>
              <a:t>1-The </a:t>
            </a:r>
            <a:r>
              <a:rPr lang="en-US" dirty="0" smtClean="0">
                <a:solidFill>
                  <a:schemeClr val="accent1">
                    <a:lumMod val="75000"/>
                  </a:schemeClr>
                </a:solidFill>
              </a:rPr>
              <a:t>SWPA number will need to be entered manually</a:t>
            </a:r>
          </a:p>
          <a:p>
            <a:r>
              <a:rPr lang="en-US" dirty="0" smtClean="0">
                <a:solidFill>
                  <a:schemeClr val="accent1">
                    <a:lumMod val="75000"/>
                  </a:schemeClr>
                </a:solidFill>
              </a:rPr>
              <a:t>2-Validate </a:t>
            </a:r>
            <a:r>
              <a:rPr lang="en-US" dirty="0" smtClean="0">
                <a:solidFill>
                  <a:schemeClr val="accent1">
                    <a:lumMod val="75000"/>
                  </a:schemeClr>
                </a:solidFill>
              </a:rPr>
              <a:t>and the Description will update </a:t>
            </a:r>
            <a:r>
              <a:rPr lang="en-US" dirty="0" smtClean="0">
                <a:solidFill>
                  <a:schemeClr val="accent1">
                    <a:lumMod val="75000"/>
                  </a:schemeClr>
                </a:solidFill>
              </a:rPr>
              <a:t>automatically</a:t>
            </a:r>
          </a:p>
          <a:p>
            <a:r>
              <a:rPr lang="en-US" dirty="0" smtClean="0">
                <a:solidFill>
                  <a:schemeClr val="accent1">
                    <a:lumMod val="75000"/>
                  </a:schemeClr>
                </a:solidFill>
              </a:rPr>
              <a:t>3-Save and Close</a:t>
            </a:r>
            <a:endParaRPr lang="en-US" dirty="0">
              <a:solidFill>
                <a:schemeClr val="accent1">
                  <a:lumMod val="75000"/>
                </a:schemeClr>
              </a:solidFill>
            </a:endParaRPr>
          </a:p>
        </p:txBody>
      </p:sp>
      <p:sp>
        <p:nvSpPr>
          <p:cNvPr id="6" name="Right Arrow 5"/>
          <p:cNvSpPr/>
          <p:nvPr/>
        </p:nvSpPr>
        <p:spPr>
          <a:xfrm rot="14388840">
            <a:off x="6207297" y="5423841"/>
            <a:ext cx="1113127" cy="434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rot="4677874">
            <a:off x="5677798" y="3500657"/>
            <a:ext cx="484632" cy="21732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13433368" y="6348037"/>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1778696" y="2818356"/>
            <a:ext cx="50104" cy="37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0376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014" y="1891430"/>
            <a:ext cx="7878871" cy="2492990"/>
          </a:xfrm>
          <a:prstGeom prst="rect">
            <a:avLst/>
          </a:prstGeom>
          <a:noFill/>
        </p:spPr>
        <p:txBody>
          <a:bodyPr wrap="square" rtlCol="0">
            <a:spAutoFit/>
          </a:bodyPr>
          <a:lstStyle/>
          <a:p>
            <a:r>
              <a:rPr lang="en-US" sz="2400" dirty="0" smtClean="0"/>
              <a:t>SPD Contacts for reporting questions</a:t>
            </a:r>
          </a:p>
          <a:p>
            <a:endParaRPr lang="en-US" sz="2400" dirty="0"/>
          </a:p>
          <a:p>
            <a:pPr marL="285750" indent="-285750">
              <a:buFont typeface="Arial" panose="020B0604020202020204" pitchFamily="34" charset="0"/>
              <a:buChar char="•"/>
            </a:pPr>
            <a:r>
              <a:rPr lang="en-US" sz="2400" dirty="0" smtClean="0"/>
              <a:t>Francine Wagner (</a:t>
            </a:r>
            <a:r>
              <a:rPr lang="en-US" sz="2400" dirty="0" smtClean="0">
                <a:hlinkClick r:id="rId2"/>
              </a:rPr>
              <a:t>Francine.Wagner@gsd.nm.gov</a:t>
            </a:r>
            <a:r>
              <a:rPr lang="en-US" sz="2400" dirty="0" smtClean="0"/>
              <a:t>)</a:t>
            </a:r>
          </a:p>
          <a:p>
            <a:pPr marL="285750" indent="-285750">
              <a:buFont typeface="Arial" panose="020B0604020202020204" pitchFamily="34" charset="0"/>
              <a:buChar char="•"/>
            </a:pPr>
            <a:r>
              <a:rPr lang="en-US" sz="2400" dirty="0" smtClean="0"/>
              <a:t>Natalie Martinez (</a:t>
            </a:r>
            <a:r>
              <a:rPr lang="en-US" sz="2400" dirty="0" smtClean="0">
                <a:hlinkClick r:id="rId3"/>
              </a:rPr>
              <a:t>Natalie.Martinez1@gsd.nm.gov</a:t>
            </a:r>
            <a:r>
              <a:rPr lang="en-US" sz="2400" dirty="0" smtClean="0"/>
              <a:t>)</a:t>
            </a:r>
          </a:p>
          <a:p>
            <a:pPr marL="285750" indent="-285750">
              <a:buFont typeface="Arial" panose="020B0604020202020204" pitchFamily="34" charset="0"/>
              <a:buChar char="•"/>
            </a:pPr>
            <a:r>
              <a:rPr lang="en-US" sz="2400" dirty="0" smtClean="0"/>
              <a:t>Dorothy Mendonca (</a:t>
            </a:r>
            <a:r>
              <a:rPr lang="en-US" sz="2400" dirty="0" smtClean="0">
                <a:hlinkClick r:id="rId4"/>
              </a:rPr>
              <a:t>Dorothy.Mendonca@gsd.nm.gov</a:t>
            </a:r>
            <a:r>
              <a:rPr lang="en-US" sz="2400" dirty="0" smtClean="0"/>
              <a: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95353" y="5365576"/>
            <a:ext cx="1214633" cy="11733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Slide Number Placeholder 3"/>
          <p:cNvSpPr>
            <a:spLocks noGrp="1"/>
          </p:cNvSpPr>
          <p:nvPr>
            <p:ph type="sldNum" sz="quarter" idx="12"/>
          </p:nvPr>
        </p:nvSpPr>
        <p:spPr/>
        <p:txBody>
          <a:bodyPr/>
          <a:lstStyle/>
          <a:p>
            <a:fld id="{9C982E74-CD03-4462-B565-20C780DC0301}" type="slidenum">
              <a:rPr lang="en-US" smtClean="0"/>
              <a:t>19</a:t>
            </a:fld>
            <a:endParaRPr lang="en-US"/>
          </a:p>
        </p:txBody>
      </p:sp>
    </p:spTree>
    <p:extLst>
      <p:ext uri="{BB962C8B-B14F-4D97-AF65-F5344CB8AC3E}">
        <p14:creationId xmlns:p14="http://schemas.microsoft.com/office/powerpoint/2010/main" val="3075052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39660"/>
            <a:ext cx="12062564" cy="5078313"/>
          </a:xfrm>
          <a:prstGeom prst="rect">
            <a:avLst/>
          </a:prstGeom>
        </p:spPr>
        <p:txBody>
          <a:bodyPr wrap="square">
            <a:spAutoFit/>
          </a:bodyPr>
          <a:lstStyle/>
          <a:p>
            <a:r>
              <a:rPr lang="en-US" b="1" i="0" dirty="0" smtClean="0">
                <a:solidFill>
                  <a:srgbClr val="1A1A1A"/>
                </a:solidFill>
                <a:effectLst/>
                <a:latin typeface="Open Sans"/>
              </a:rPr>
              <a:t>2006 New Mexico Statutes - Section 13-1-95 — Purchasing division; creation; director is state purchasing agent; appointment; duties.</a:t>
            </a:r>
          </a:p>
          <a:p>
            <a:pPr algn="just"/>
            <a:r>
              <a:rPr lang="en-US" b="1" i="0" dirty="0" smtClean="0">
                <a:solidFill>
                  <a:srgbClr val="000000"/>
                </a:solidFill>
                <a:effectLst/>
                <a:latin typeface="Open Sans"/>
              </a:rPr>
              <a:t>13-1-95. Purchasing division; creation; director is state purchasing agent; appointment; duties.</a:t>
            </a:r>
            <a:endParaRPr lang="en-US" b="0" i="0" dirty="0" smtClean="0">
              <a:solidFill>
                <a:srgbClr val="000000"/>
              </a:solidFill>
              <a:effectLst/>
              <a:latin typeface="Open Sans"/>
            </a:endParaRPr>
          </a:p>
          <a:p>
            <a:pPr algn="just"/>
            <a:r>
              <a:rPr lang="en-US" b="0" i="0" dirty="0" smtClean="0">
                <a:solidFill>
                  <a:srgbClr val="000000"/>
                </a:solidFill>
                <a:effectLst/>
                <a:latin typeface="Open Sans"/>
              </a:rPr>
              <a:t>(1)     recommend procurement regulations to the secretary;   </a:t>
            </a:r>
          </a:p>
          <a:p>
            <a:pPr algn="just"/>
            <a:r>
              <a:rPr lang="en-US" b="0" i="0" dirty="0" smtClean="0">
                <a:solidFill>
                  <a:srgbClr val="000000"/>
                </a:solidFill>
                <a:effectLst/>
                <a:latin typeface="Open Sans"/>
              </a:rPr>
              <a:t>(2)     establish and maintain programs for the development and use of procurement specifications and for the inspection, testing and acceptance of services, construction and items of tangible personal property;   </a:t>
            </a:r>
          </a:p>
          <a:p>
            <a:pPr algn="just"/>
            <a:r>
              <a:rPr lang="en-US" b="0" i="0" dirty="0" smtClean="0">
                <a:solidFill>
                  <a:srgbClr val="000000"/>
                </a:solidFill>
                <a:effectLst/>
                <a:latin typeface="Open Sans"/>
              </a:rPr>
              <a:t>(3)     cooperate with the state budget division of the department of finance and administration in the preparation of statistical data concerning the acquisition and usage of all services, construction and items of tangible personal property by state agencies;   </a:t>
            </a:r>
          </a:p>
          <a:p>
            <a:pPr algn="just"/>
            <a:r>
              <a:rPr lang="en-US" b="1" i="1" dirty="0" smtClean="0">
                <a:solidFill>
                  <a:srgbClr val="000000"/>
                </a:solidFill>
                <a:effectLst/>
                <a:latin typeface="Open Sans"/>
              </a:rPr>
              <a:t>(4)     require state agencies to furnish reports concerning usage, needs and stocks on hand of items of tangible personal property, and usage and needs for services or construction</a:t>
            </a:r>
            <a:r>
              <a:rPr lang="en-US" b="0" i="0" dirty="0" smtClean="0">
                <a:solidFill>
                  <a:srgbClr val="000000"/>
                </a:solidFill>
                <a:effectLst/>
                <a:latin typeface="Open Sans"/>
              </a:rPr>
              <a:t>;   </a:t>
            </a:r>
          </a:p>
          <a:p>
            <a:pPr algn="just"/>
            <a:r>
              <a:rPr lang="en-US" b="0" i="0" dirty="0" smtClean="0">
                <a:solidFill>
                  <a:srgbClr val="000000"/>
                </a:solidFill>
                <a:effectLst/>
                <a:latin typeface="Open Sans"/>
              </a:rPr>
              <a:t>(5)     prescribe, with consent of the secretary, forms to be used by state agencies to requisition and report the procurement of items of tangible personal property, services and construction;   </a:t>
            </a:r>
          </a:p>
          <a:p>
            <a:pPr algn="just"/>
            <a:r>
              <a:rPr lang="en-US" b="0" i="0" dirty="0" smtClean="0">
                <a:solidFill>
                  <a:srgbClr val="000000"/>
                </a:solidFill>
                <a:effectLst/>
                <a:latin typeface="Open Sans"/>
              </a:rPr>
              <a:t>(6)     provide information to state agencies and local public bodies concerning the development of specifications, quality control methods and other procurement information; and   </a:t>
            </a:r>
          </a:p>
          <a:p>
            <a:pPr algn="just"/>
            <a:r>
              <a:rPr lang="en-US" b="1" i="1" dirty="0" smtClean="0">
                <a:solidFill>
                  <a:srgbClr val="000000"/>
                </a:solidFill>
                <a:effectLst/>
                <a:latin typeface="Open Sans"/>
              </a:rPr>
              <a:t>(7)     collect information concerning procurement matters, quality and quality control of commonly used services, construction and items of tangible personal property</a:t>
            </a:r>
            <a:r>
              <a:rPr lang="en-US" b="0" i="0" dirty="0" smtClean="0">
                <a:solidFill>
                  <a:srgbClr val="000000"/>
                </a:solidFill>
                <a:effectLst/>
                <a:latin typeface="Open Sans"/>
              </a:rPr>
              <a:t>.   </a:t>
            </a:r>
          </a:p>
          <a:p>
            <a:pPr algn="just"/>
            <a:r>
              <a:rPr lang="en-US" b="0" i="0" dirty="0" smtClean="0">
                <a:solidFill>
                  <a:srgbClr val="000000"/>
                </a:solidFill>
                <a:effectLst/>
                <a:latin typeface="Open Sans"/>
              </a:rPr>
              <a:t>  </a:t>
            </a:r>
            <a:endParaRPr lang="en-US" b="0" i="0" dirty="0">
              <a:solidFill>
                <a:srgbClr val="000000"/>
              </a:solidFill>
              <a:effectLst/>
              <a:latin typeface="Open San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8956" y="5709715"/>
            <a:ext cx="1009650" cy="10001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Slide Number Placeholder 3"/>
          <p:cNvSpPr>
            <a:spLocks noGrp="1"/>
          </p:cNvSpPr>
          <p:nvPr>
            <p:ph type="sldNum" sz="quarter" idx="12"/>
          </p:nvPr>
        </p:nvSpPr>
        <p:spPr/>
        <p:txBody>
          <a:bodyPr/>
          <a:lstStyle/>
          <a:p>
            <a:fld id="{9C982E74-CD03-4462-B565-20C780DC0301}" type="slidenum">
              <a:rPr lang="en-US" smtClean="0"/>
              <a:t>2</a:t>
            </a:fld>
            <a:endParaRPr lang="en-US"/>
          </a:p>
        </p:txBody>
      </p:sp>
    </p:spTree>
    <p:extLst>
      <p:ext uri="{BB962C8B-B14F-4D97-AF65-F5344CB8AC3E}">
        <p14:creationId xmlns:p14="http://schemas.microsoft.com/office/powerpoint/2010/main" val="33157760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67627" y="1478071"/>
            <a:ext cx="7089732" cy="1015663"/>
          </a:xfrm>
          <a:prstGeom prst="rect">
            <a:avLst/>
          </a:prstGeom>
          <a:noFill/>
        </p:spPr>
        <p:txBody>
          <a:bodyPr wrap="square" rtlCol="0">
            <a:spAutoFit/>
          </a:bodyPr>
          <a:lstStyle/>
          <a:p>
            <a:r>
              <a:rPr lang="en-US" sz="2400" dirty="0" smtClean="0">
                <a:latin typeface="Arial Black" panose="020B0A04020102020204" pitchFamily="34" charset="0"/>
              </a:rPr>
              <a:t>Reporting Deadlines</a:t>
            </a:r>
          </a:p>
          <a:p>
            <a:endParaRPr lang="en-US" dirty="0"/>
          </a:p>
          <a:p>
            <a:endParaRPr lang="en-US" dirty="0"/>
          </a:p>
        </p:txBody>
      </p:sp>
      <p:sp>
        <p:nvSpPr>
          <p:cNvPr id="3" name="Rectangle 2"/>
          <p:cNvSpPr/>
          <p:nvPr/>
        </p:nvSpPr>
        <p:spPr>
          <a:xfrm>
            <a:off x="2839802" y="2093831"/>
            <a:ext cx="6096000" cy="1938992"/>
          </a:xfrm>
          <a:prstGeom prst="rect">
            <a:avLst/>
          </a:prstGeom>
        </p:spPr>
        <p:txBody>
          <a:bodyPr>
            <a:spAutoFit/>
          </a:bodyPr>
          <a:lstStyle/>
          <a:p>
            <a:r>
              <a:rPr lang="en-US" sz="2400" b="1" dirty="0">
                <a:latin typeface="Calibri" panose="020F0502020204030204" pitchFamily="34" charset="0"/>
              </a:rPr>
              <a:t>Quarterly Reporting	</a:t>
            </a:r>
            <a:r>
              <a:rPr lang="en-US" sz="2400" b="1" dirty="0" smtClean="0">
                <a:latin typeface="Calibri" panose="020F0502020204030204" pitchFamily="34" charset="0"/>
              </a:rPr>
              <a:t>	Report </a:t>
            </a:r>
            <a:r>
              <a:rPr lang="en-US" sz="2400" b="1" dirty="0">
                <a:latin typeface="Calibri" panose="020F0502020204030204" pitchFamily="34" charset="0"/>
              </a:rPr>
              <a:t>Date	</a:t>
            </a:r>
          </a:p>
          <a:p>
            <a:r>
              <a:rPr lang="en-US" sz="2400" dirty="0">
                <a:latin typeface="Calibri" panose="020F0502020204030204" pitchFamily="34" charset="0"/>
              </a:rPr>
              <a:t>July-September	</a:t>
            </a:r>
            <a:r>
              <a:rPr lang="en-US" sz="2400" dirty="0" smtClean="0">
                <a:latin typeface="Calibri" panose="020F0502020204030204" pitchFamily="34" charset="0"/>
              </a:rPr>
              <a:t>	October </a:t>
            </a:r>
            <a:r>
              <a:rPr lang="en-US" sz="2400" dirty="0">
                <a:latin typeface="Calibri" panose="020F0502020204030204" pitchFamily="34" charset="0"/>
              </a:rPr>
              <a:t>5	</a:t>
            </a:r>
          </a:p>
          <a:p>
            <a:r>
              <a:rPr lang="en-US" sz="2400" dirty="0">
                <a:latin typeface="Calibri" panose="020F0502020204030204" pitchFamily="34" charset="0"/>
              </a:rPr>
              <a:t>October-December	</a:t>
            </a:r>
            <a:r>
              <a:rPr lang="en-US" sz="2400" dirty="0" smtClean="0">
                <a:latin typeface="Calibri" panose="020F0502020204030204" pitchFamily="34" charset="0"/>
              </a:rPr>
              <a:t>	January </a:t>
            </a:r>
            <a:r>
              <a:rPr lang="en-US" sz="2400" dirty="0">
                <a:latin typeface="Calibri" panose="020F0502020204030204" pitchFamily="34" charset="0"/>
              </a:rPr>
              <a:t>5	</a:t>
            </a:r>
          </a:p>
          <a:p>
            <a:r>
              <a:rPr lang="en-US" sz="2400" dirty="0">
                <a:latin typeface="Calibri" panose="020F0502020204030204" pitchFamily="34" charset="0"/>
              </a:rPr>
              <a:t>January-March	</a:t>
            </a:r>
            <a:r>
              <a:rPr lang="en-US" sz="2400" dirty="0" smtClean="0">
                <a:latin typeface="Calibri" panose="020F0502020204030204" pitchFamily="34" charset="0"/>
              </a:rPr>
              <a:t>	April </a:t>
            </a:r>
            <a:r>
              <a:rPr lang="en-US" sz="2400" dirty="0">
                <a:latin typeface="Calibri" panose="020F0502020204030204" pitchFamily="34" charset="0"/>
              </a:rPr>
              <a:t>5	</a:t>
            </a:r>
          </a:p>
          <a:p>
            <a:r>
              <a:rPr lang="en-US" sz="2400" dirty="0">
                <a:latin typeface="Calibri" panose="020F0502020204030204" pitchFamily="34" charset="0"/>
              </a:rPr>
              <a:t>April-June	</a:t>
            </a:r>
            <a:r>
              <a:rPr lang="en-US" sz="2400" dirty="0" smtClean="0">
                <a:latin typeface="Calibri" panose="020F0502020204030204" pitchFamily="34" charset="0"/>
              </a:rPr>
              <a:t>		July </a:t>
            </a:r>
            <a:r>
              <a:rPr lang="en-US" sz="2400" dirty="0">
                <a:latin typeface="Calibri" panose="020F0502020204030204" pitchFamily="34" charset="0"/>
              </a:rPr>
              <a:t>5</a:t>
            </a:r>
            <a:r>
              <a:rPr lang="en-US" sz="2000" dirty="0">
                <a:latin typeface="Calibri" panose="020F0502020204030204" pitchFamily="34" charset="0"/>
              </a:rPr>
              <a:t>	</a:t>
            </a:r>
          </a:p>
        </p:txBody>
      </p:sp>
      <p:sp>
        <p:nvSpPr>
          <p:cNvPr id="4" name="TextBox 3"/>
          <p:cNvSpPr txBox="1"/>
          <p:nvPr/>
        </p:nvSpPr>
        <p:spPr>
          <a:xfrm>
            <a:off x="2168367" y="4340393"/>
            <a:ext cx="7599087"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Designated CPO’s for each agency/local public body should be registered with NM State Purchasing Division and have access to the reporting portal</a:t>
            </a:r>
          </a:p>
          <a:p>
            <a:pPr marL="285750" indent="-285750">
              <a:buFont typeface="Arial" panose="020B0604020202020204" pitchFamily="34" charset="0"/>
              <a:buChar char="•"/>
            </a:pPr>
            <a:r>
              <a:rPr lang="en-US" sz="2400" dirty="0" smtClean="0"/>
              <a:t>More than one person from an agency may have access to the portal.  This request will need to come from the agency CPO</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9025" y="5273458"/>
            <a:ext cx="1102290" cy="10904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Slide Number Placeholder 6"/>
          <p:cNvSpPr>
            <a:spLocks noGrp="1"/>
          </p:cNvSpPr>
          <p:nvPr>
            <p:ph type="sldNum" sz="quarter" idx="12"/>
          </p:nvPr>
        </p:nvSpPr>
        <p:spPr/>
        <p:txBody>
          <a:bodyPr/>
          <a:lstStyle/>
          <a:p>
            <a:fld id="{9C982E74-CD03-4462-B565-20C780DC0301}" type="slidenum">
              <a:rPr lang="en-US" smtClean="0"/>
              <a:t>3</a:t>
            </a:fld>
            <a:endParaRPr lang="en-US"/>
          </a:p>
        </p:txBody>
      </p:sp>
    </p:spTree>
    <p:extLst>
      <p:ext uri="{BB962C8B-B14F-4D97-AF65-F5344CB8AC3E}">
        <p14:creationId xmlns:p14="http://schemas.microsoft.com/office/powerpoint/2010/main" val="35550510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7950" y="482190"/>
            <a:ext cx="2626291" cy="4524315"/>
          </a:xfrm>
          <a:prstGeom prst="rect">
            <a:avLst/>
          </a:prstGeom>
        </p:spPr>
        <p:txBody>
          <a:bodyPr wrap="square">
            <a:spAutoFit/>
          </a:bodyPr>
          <a:lstStyle/>
          <a:p>
            <a:r>
              <a:rPr lang="en-US" dirty="0" smtClean="0">
                <a:solidFill>
                  <a:srgbClr val="1F497D"/>
                </a:solidFill>
                <a:latin typeface="Calibri" panose="020F0502020204030204" pitchFamily="34" charset="0"/>
                <a:ea typeface="Calibri" panose="020F0502020204030204" pitchFamily="34" charset="0"/>
              </a:rPr>
              <a:t>Where to obtain information in SHARE</a:t>
            </a:r>
          </a:p>
          <a:p>
            <a:endParaRPr lang="en-US" dirty="0">
              <a:solidFill>
                <a:srgbClr val="1F497D"/>
              </a:solidFill>
              <a:latin typeface="Calibri" panose="020F0502020204030204" pitchFamily="34" charset="0"/>
              <a:ea typeface="Calibri" panose="020F0502020204030204" pitchFamily="34" charset="0"/>
            </a:endParaRPr>
          </a:p>
          <a:p>
            <a:r>
              <a:rPr lang="en-US" dirty="0" smtClean="0">
                <a:solidFill>
                  <a:srgbClr val="1F497D"/>
                </a:solidFill>
                <a:latin typeface="Calibri" panose="020F0502020204030204" pitchFamily="34" charset="0"/>
                <a:ea typeface="Calibri" panose="020F0502020204030204" pitchFamily="34" charset="0"/>
              </a:rPr>
              <a:t>SHARE encumbrance </a:t>
            </a:r>
            <a:r>
              <a:rPr lang="en-US" dirty="0">
                <a:solidFill>
                  <a:srgbClr val="1F497D"/>
                </a:solidFill>
                <a:latin typeface="Calibri" panose="020F0502020204030204" pitchFamily="34" charset="0"/>
                <a:ea typeface="Calibri" panose="020F0502020204030204" pitchFamily="34" charset="0"/>
              </a:rPr>
              <a:t>report </a:t>
            </a:r>
            <a:endParaRPr lang="en-US" dirty="0" smtClean="0">
              <a:solidFill>
                <a:srgbClr val="1F497D"/>
              </a:solidFill>
              <a:latin typeface="Calibri" panose="020F0502020204030204" pitchFamily="34" charset="0"/>
              <a:ea typeface="Calibri" panose="020F0502020204030204" pitchFamily="34" charset="0"/>
            </a:endParaRPr>
          </a:p>
          <a:p>
            <a:r>
              <a:rPr lang="en-US" dirty="0">
                <a:solidFill>
                  <a:srgbClr val="1F497D"/>
                </a:solidFill>
                <a:latin typeface="Calibri" panose="020F0502020204030204" pitchFamily="34" charset="0"/>
                <a:ea typeface="Calibri" panose="020F0502020204030204" pitchFamily="34" charset="0"/>
              </a:rPr>
              <a:t> </a:t>
            </a:r>
            <a:endParaRPr lang="en-US" sz="20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r>
              <a:rPr lang="en-US" dirty="0">
                <a:solidFill>
                  <a:srgbClr val="1F497D"/>
                </a:solidFill>
                <a:latin typeface="Calibri" panose="020F0502020204030204" pitchFamily="34" charset="0"/>
                <a:ea typeface="Times New Roman" panose="02020603050405020304" pitchFamily="18" charset="0"/>
              </a:rPr>
              <a:t>Purchasing</a:t>
            </a:r>
            <a:endParaRPr lang="en-US" sz="20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r>
              <a:rPr lang="en-US" dirty="0">
                <a:solidFill>
                  <a:srgbClr val="1F497D"/>
                </a:solidFill>
                <a:latin typeface="Calibri" panose="020F0502020204030204" pitchFamily="34" charset="0"/>
                <a:ea typeface="Times New Roman" panose="02020603050405020304" pitchFamily="18" charset="0"/>
              </a:rPr>
              <a:t>Purchase Orders </a:t>
            </a:r>
            <a:endParaRPr lang="en-US" sz="20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r>
              <a:rPr lang="en-US" dirty="0">
                <a:solidFill>
                  <a:srgbClr val="1F497D"/>
                </a:solidFill>
                <a:latin typeface="Calibri" panose="020F0502020204030204" pitchFamily="34" charset="0"/>
                <a:ea typeface="Times New Roman" panose="02020603050405020304" pitchFamily="18" charset="0"/>
              </a:rPr>
              <a:t>Reports</a:t>
            </a:r>
            <a:endParaRPr lang="en-US" sz="20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r>
              <a:rPr lang="en-US" dirty="0">
                <a:solidFill>
                  <a:srgbClr val="1F497D"/>
                </a:solidFill>
                <a:latin typeface="Calibri" panose="020F0502020204030204" pitchFamily="34" charset="0"/>
                <a:ea typeface="Times New Roman" panose="02020603050405020304" pitchFamily="18" charset="0"/>
              </a:rPr>
              <a:t>NMS Encumbrance Report</a:t>
            </a:r>
            <a:endParaRPr lang="en-US" sz="20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r>
              <a:rPr lang="en-US" dirty="0">
                <a:solidFill>
                  <a:srgbClr val="1F497D"/>
                </a:solidFill>
                <a:latin typeface="Calibri" panose="020F0502020204030204" pitchFamily="34" charset="0"/>
                <a:ea typeface="Times New Roman" panose="02020603050405020304" pitchFamily="18" charset="0"/>
              </a:rPr>
              <a:t>Add a New Value</a:t>
            </a:r>
            <a:endParaRPr lang="en-US" sz="20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r>
              <a:rPr lang="en-US" dirty="0">
                <a:solidFill>
                  <a:srgbClr val="1F497D"/>
                </a:solidFill>
                <a:latin typeface="Calibri" panose="020F0502020204030204" pitchFamily="34" charset="0"/>
                <a:ea typeface="Times New Roman" panose="02020603050405020304" pitchFamily="18" charset="0"/>
              </a:rPr>
              <a:t>Name the report Encumbrance Report</a:t>
            </a:r>
            <a:endParaRPr lang="en-US" sz="20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r>
              <a:rPr lang="en-US" dirty="0">
                <a:solidFill>
                  <a:srgbClr val="1F497D"/>
                </a:solidFill>
                <a:latin typeface="Calibri" panose="020F0502020204030204" pitchFamily="34" charset="0"/>
                <a:ea typeface="Times New Roman" panose="02020603050405020304" pitchFamily="18" charset="0"/>
              </a:rPr>
              <a:t>Change to your business unit </a:t>
            </a:r>
            <a:endParaRPr lang="en-US" sz="2000" dirty="0">
              <a:effectLst/>
              <a:latin typeface="Times New Roman" panose="02020603050405020304" pitchFamily="18" charset="0"/>
              <a:ea typeface="Calibri" panose="020F0502020204030204" pitchFamily="34" charset="0"/>
            </a:endParaRPr>
          </a:p>
        </p:txBody>
      </p:sp>
      <p:sp>
        <p:nvSpPr>
          <p:cNvPr id="3" name="Slide Number Placeholder 2"/>
          <p:cNvSpPr>
            <a:spLocks noGrp="1"/>
          </p:cNvSpPr>
          <p:nvPr>
            <p:ph type="sldNum" sz="quarter" idx="12"/>
          </p:nvPr>
        </p:nvSpPr>
        <p:spPr/>
        <p:txBody>
          <a:bodyPr/>
          <a:lstStyle/>
          <a:p>
            <a:fld id="{9C982E74-CD03-4462-B565-20C780DC0301}" type="slidenum">
              <a:rPr lang="en-US" smtClean="0"/>
              <a:t>4</a:t>
            </a:fld>
            <a:endParaRPr lang="en-US"/>
          </a:p>
        </p:txBody>
      </p:sp>
      <p:pic>
        <p:nvPicPr>
          <p:cNvPr id="4" name="Picture 3"/>
          <p:cNvPicPr>
            <a:picLocks noChangeAspect="1"/>
          </p:cNvPicPr>
          <p:nvPr/>
        </p:nvPicPr>
        <p:blipFill>
          <a:blip r:embed="rId2"/>
          <a:stretch>
            <a:fillRect/>
          </a:stretch>
        </p:blipFill>
        <p:spPr>
          <a:xfrm>
            <a:off x="3132942" y="575283"/>
            <a:ext cx="8782050" cy="5574995"/>
          </a:xfrm>
          <a:prstGeom prst="rect">
            <a:avLst/>
          </a:prstGeom>
        </p:spPr>
      </p:pic>
    </p:spTree>
    <p:extLst>
      <p:ext uri="{BB962C8B-B14F-4D97-AF65-F5344CB8AC3E}">
        <p14:creationId xmlns:p14="http://schemas.microsoft.com/office/powerpoint/2010/main" val="1660039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83" y="186557"/>
            <a:ext cx="6096000" cy="1200329"/>
          </a:xfrm>
          <a:prstGeom prst="rect">
            <a:avLst/>
          </a:prstGeom>
        </p:spPr>
        <p:txBody>
          <a:bodyPr>
            <a:spAutoFit/>
          </a:bodyPr>
          <a:lstStyle/>
          <a:p>
            <a:r>
              <a:rPr lang="en-US" dirty="0" smtClean="0">
                <a:solidFill>
                  <a:srgbClr val="1F497D"/>
                </a:solidFill>
                <a:latin typeface="Calibri" panose="020F0502020204030204" pitchFamily="34" charset="0"/>
                <a:ea typeface="Calibri" panose="020F0502020204030204" pitchFamily="34" charset="0"/>
              </a:rPr>
              <a:t>The </a:t>
            </a:r>
            <a:r>
              <a:rPr lang="en-US" dirty="0">
                <a:solidFill>
                  <a:srgbClr val="1F497D"/>
                </a:solidFill>
                <a:latin typeface="Calibri" panose="020F0502020204030204" pitchFamily="34" charset="0"/>
                <a:ea typeface="Calibri" panose="020F0502020204030204" pitchFamily="34" charset="0"/>
              </a:rPr>
              <a:t>report will give you an excel spreadsheet.  Filter to have access to the contract column </a:t>
            </a:r>
            <a:r>
              <a:rPr lang="en-US" dirty="0" smtClean="0">
                <a:solidFill>
                  <a:srgbClr val="1F497D"/>
                </a:solidFill>
                <a:latin typeface="Calibri" panose="020F0502020204030204" pitchFamily="34" charset="0"/>
                <a:ea typeface="Calibri" panose="020F0502020204030204" pitchFamily="34" charset="0"/>
              </a:rPr>
              <a:t>(column AE) </a:t>
            </a:r>
            <a:r>
              <a:rPr lang="en-US" dirty="0">
                <a:solidFill>
                  <a:srgbClr val="1F497D"/>
                </a:solidFill>
                <a:latin typeface="Calibri" panose="020F0502020204030204" pitchFamily="34" charset="0"/>
                <a:ea typeface="Calibri" panose="020F0502020204030204" pitchFamily="34" charset="0"/>
              </a:rPr>
              <a:t>filter all SWPAs.  This information will be used to transfer to our reporting portal. </a:t>
            </a:r>
            <a:endParaRPr lang="en-US" dirty="0"/>
          </a:p>
        </p:txBody>
      </p:sp>
      <p:pic>
        <p:nvPicPr>
          <p:cNvPr id="4" name="Picture 3"/>
          <p:cNvPicPr>
            <a:picLocks noChangeAspect="1"/>
          </p:cNvPicPr>
          <p:nvPr/>
        </p:nvPicPr>
        <p:blipFill>
          <a:blip r:embed="rId2"/>
          <a:stretch>
            <a:fillRect/>
          </a:stretch>
        </p:blipFill>
        <p:spPr>
          <a:xfrm>
            <a:off x="2153237" y="1109887"/>
            <a:ext cx="8356100" cy="5748113"/>
          </a:xfrm>
          <a:prstGeom prst="rect">
            <a:avLst/>
          </a:prstGeom>
        </p:spPr>
      </p:pic>
      <p:sp>
        <p:nvSpPr>
          <p:cNvPr id="5" name="Slide Number Placeholder 4"/>
          <p:cNvSpPr>
            <a:spLocks noGrp="1"/>
          </p:cNvSpPr>
          <p:nvPr>
            <p:ph type="sldNum" sz="quarter" idx="12"/>
          </p:nvPr>
        </p:nvSpPr>
        <p:spPr/>
        <p:txBody>
          <a:bodyPr/>
          <a:lstStyle/>
          <a:p>
            <a:fld id="{9C982E74-CD03-4462-B565-20C780DC0301}" type="slidenum">
              <a:rPr lang="en-US" smtClean="0"/>
              <a:t>5</a:t>
            </a:fld>
            <a:endParaRPr lang="en-US"/>
          </a:p>
        </p:txBody>
      </p:sp>
    </p:spTree>
    <p:extLst>
      <p:ext uri="{BB962C8B-B14F-4D97-AF65-F5344CB8AC3E}">
        <p14:creationId xmlns:p14="http://schemas.microsoft.com/office/powerpoint/2010/main" val="1999746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7655" y="688932"/>
            <a:ext cx="9745249" cy="2308324"/>
          </a:xfrm>
          <a:prstGeom prst="rect">
            <a:avLst/>
          </a:prstGeom>
          <a:noFill/>
        </p:spPr>
        <p:txBody>
          <a:bodyPr wrap="square" rtlCol="0">
            <a:spAutoFit/>
          </a:bodyPr>
          <a:lstStyle/>
          <a:p>
            <a:pPr marL="285750" indent="-285750">
              <a:buFont typeface="Wingdings" panose="05000000000000000000" pitchFamily="2" charset="2"/>
              <a:buChar char="v"/>
            </a:pPr>
            <a:r>
              <a:rPr lang="en-US" dirty="0" smtClean="0"/>
              <a:t>The spreadsheet result of this report will indicate in column AE any contracts</a:t>
            </a:r>
          </a:p>
          <a:p>
            <a:pPr marL="285750" indent="-285750">
              <a:buFont typeface="Wingdings" panose="05000000000000000000" pitchFamily="2" charset="2"/>
              <a:buChar char="v"/>
            </a:pPr>
            <a:r>
              <a:rPr lang="en-US" dirty="0" smtClean="0"/>
              <a:t>Filter the spreadsheet to have the results of the SWPA contracts </a:t>
            </a:r>
          </a:p>
          <a:p>
            <a:pPr marL="285750" indent="-285750">
              <a:buFont typeface="Wingdings" panose="05000000000000000000" pitchFamily="2" charset="2"/>
              <a:buChar char="v"/>
            </a:pPr>
            <a:r>
              <a:rPr lang="en-US" dirty="0" smtClean="0"/>
              <a:t>SWPA in most cases end with a letter configuration example: AC, AD, AF (10000002100082AD) or may look like 00000002000095 </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smtClean="0"/>
              <a:t>Agency specific contracts will contain the business unit numbers (24 350 </a:t>
            </a:r>
            <a:r>
              <a:rPr lang="en-US" dirty="0"/>
              <a:t>0002 00013 </a:t>
            </a:r>
            <a:r>
              <a:rPr lang="en-US" dirty="0" smtClean="0"/>
              <a:t>00) and </a:t>
            </a:r>
            <a:r>
              <a:rPr lang="en-US" b="1" dirty="0" smtClean="0"/>
              <a:t>DO NOT</a:t>
            </a:r>
            <a:r>
              <a:rPr lang="en-US" dirty="0" smtClean="0"/>
              <a:t> need to be included in the reporting.  </a:t>
            </a:r>
            <a:r>
              <a:rPr lang="en-US" b="1" dirty="0" smtClean="0"/>
              <a:t>ONLY SWPA contracts</a:t>
            </a:r>
          </a:p>
          <a:p>
            <a:pPr marL="285750" indent="-285750">
              <a:buFont typeface="Wingdings" panose="05000000000000000000" pitchFamily="2" charset="2"/>
              <a:buChar char="v"/>
            </a:pPr>
            <a:r>
              <a:rPr lang="en-US" dirty="0" smtClean="0"/>
              <a:t>Input/Transfer all SWPA to the State Purchasing Portal </a:t>
            </a:r>
            <a:endParaRPr lang="en-US" dirty="0"/>
          </a:p>
        </p:txBody>
      </p:sp>
      <p:pic>
        <p:nvPicPr>
          <p:cNvPr id="4" name="Picture 3" descr="Search Loupe Document Magnifying · Free vector graphic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239" y="3337576"/>
            <a:ext cx="3519813" cy="301877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6537" y="5208067"/>
            <a:ext cx="1277263" cy="11482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Slide Number Placeholder 5"/>
          <p:cNvSpPr>
            <a:spLocks noGrp="1"/>
          </p:cNvSpPr>
          <p:nvPr>
            <p:ph type="sldNum" sz="quarter" idx="12"/>
          </p:nvPr>
        </p:nvSpPr>
        <p:spPr/>
        <p:txBody>
          <a:bodyPr/>
          <a:lstStyle/>
          <a:p>
            <a:fld id="{9C982E74-CD03-4462-B565-20C780DC0301}" type="slidenum">
              <a:rPr lang="en-US" smtClean="0"/>
              <a:t>6</a:t>
            </a:fld>
            <a:endParaRPr lang="en-US"/>
          </a:p>
        </p:txBody>
      </p:sp>
    </p:spTree>
    <p:extLst>
      <p:ext uri="{BB962C8B-B14F-4D97-AF65-F5344CB8AC3E}">
        <p14:creationId xmlns:p14="http://schemas.microsoft.com/office/powerpoint/2010/main" val="1984149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7682" y="471845"/>
            <a:ext cx="11674258" cy="5884505"/>
          </a:xfrm>
          <a:prstGeom prst="rect">
            <a:avLst/>
          </a:prstGeom>
        </p:spPr>
      </p:pic>
      <p:sp>
        <p:nvSpPr>
          <p:cNvPr id="4" name="Down Arrow 3"/>
          <p:cNvSpPr/>
          <p:nvPr/>
        </p:nvSpPr>
        <p:spPr>
          <a:xfrm rot="14548398">
            <a:off x="4473530" y="1515648"/>
            <a:ext cx="484632" cy="876822"/>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9C982E74-CD03-4462-B565-20C780DC0301}" type="slidenum">
              <a:rPr lang="en-US" smtClean="0"/>
              <a:t>7</a:t>
            </a:fld>
            <a:endParaRPr lang="en-US"/>
          </a:p>
        </p:txBody>
      </p:sp>
    </p:spTree>
    <p:extLst>
      <p:ext uri="{BB962C8B-B14F-4D97-AF65-F5344CB8AC3E}">
        <p14:creationId xmlns:p14="http://schemas.microsoft.com/office/powerpoint/2010/main" val="450520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6510" y="363255"/>
            <a:ext cx="10246291" cy="6187857"/>
          </a:xfrm>
          <a:prstGeom prst="rect">
            <a:avLst/>
          </a:prstGeom>
        </p:spPr>
      </p:pic>
      <p:sp>
        <p:nvSpPr>
          <p:cNvPr id="3" name="Down Arrow 2"/>
          <p:cNvSpPr/>
          <p:nvPr/>
        </p:nvSpPr>
        <p:spPr>
          <a:xfrm rot="4476714">
            <a:off x="8561342" y="1376136"/>
            <a:ext cx="626302" cy="1010563"/>
          </a:xfrm>
          <a:prstGeom prst="downArrow">
            <a:avLst>
              <a:gd name="adj1" fmla="val 50000"/>
              <a:gd name="adj2" fmla="val 5141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9C982E74-CD03-4462-B565-20C780DC0301}" type="slidenum">
              <a:rPr lang="en-US" smtClean="0"/>
              <a:t>8</a:t>
            </a:fld>
            <a:endParaRPr lang="en-US"/>
          </a:p>
        </p:txBody>
      </p:sp>
    </p:spTree>
    <p:extLst>
      <p:ext uri="{BB962C8B-B14F-4D97-AF65-F5344CB8AC3E}">
        <p14:creationId xmlns:p14="http://schemas.microsoft.com/office/powerpoint/2010/main" val="30764464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4904" y="475989"/>
            <a:ext cx="11482192" cy="5636712"/>
          </a:xfrm>
          <a:prstGeom prst="rect">
            <a:avLst/>
          </a:prstGeom>
        </p:spPr>
      </p:pic>
      <p:sp>
        <p:nvSpPr>
          <p:cNvPr id="3" name="Down Arrow 2"/>
          <p:cNvSpPr/>
          <p:nvPr/>
        </p:nvSpPr>
        <p:spPr>
          <a:xfrm rot="5400000">
            <a:off x="3081403" y="516072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9C982E74-CD03-4462-B565-20C780DC0301}" type="slidenum">
              <a:rPr lang="en-US" smtClean="0"/>
              <a:t>9</a:t>
            </a:fld>
            <a:endParaRPr lang="en-US"/>
          </a:p>
        </p:txBody>
      </p:sp>
    </p:spTree>
    <p:extLst>
      <p:ext uri="{BB962C8B-B14F-4D97-AF65-F5344CB8AC3E}">
        <p14:creationId xmlns:p14="http://schemas.microsoft.com/office/powerpoint/2010/main" val="1313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546</TotalTime>
  <Words>731</Words>
  <Application>Microsoft Office PowerPoint</Application>
  <PresentationFormat>Widescreen</PresentationFormat>
  <Paragraphs>74</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Arial Black</vt:lpstr>
      <vt:lpstr>Calibri</vt:lpstr>
      <vt:lpstr>Calibri Light</vt:lpstr>
      <vt:lpstr>Open Sans</vt:lpstr>
      <vt:lpstr>Times New Roman</vt:lpstr>
      <vt:lpstr>Wingdings</vt:lpstr>
      <vt:lpstr>Office Theme</vt:lpstr>
      <vt:lpstr>NEW MEXICO GENERAL SERVICES DEPARTMENT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MEXICO GENERAL SERVICES DEPARTMENT</dc:title>
  <dc:creator>Dorothy Mendonca</dc:creator>
  <cp:lastModifiedBy>Dorothy Mendonca</cp:lastModifiedBy>
  <cp:revision>24</cp:revision>
  <dcterms:created xsi:type="dcterms:W3CDTF">2024-02-16T14:20:26Z</dcterms:created>
  <dcterms:modified xsi:type="dcterms:W3CDTF">2024-02-29T21:08:52Z</dcterms:modified>
</cp:coreProperties>
</file>