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1" r:id="rId4"/>
    <p:sldId id="257" r:id="rId5"/>
    <p:sldId id="262" r:id="rId6"/>
    <p:sldId id="266" r:id="rId7"/>
    <p:sldId id="259" r:id="rId8"/>
    <p:sldId id="264" r:id="rId9"/>
    <p:sldId id="265" r:id="rId10"/>
    <p:sldId id="267" r:id="rId11"/>
    <p:sldId id="268" r:id="rId12"/>
    <p:sldId id="269" r:id="rId13"/>
    <p:sldId id="270" r:id="rId14"/>
    <p:sldId id="272" r:id="rId15"/>
    <p:sldId id="271" r:id="rId16"/>
    <p:sldId id="273" r:id="rId17"/>
    <p:sldId id="277" r:id="rId18"/>
    <p:sldId id="278" r:id="rId19"/>
    <p:sldId id="263" r:id="rId20"/>
    <p:sldId id="276"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5" d="100"/>
          <a:sy n="115" d="100"/>
        </p:scale>
        <p:origin x="31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11/13/2023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Dana.Brown@gsd.nm.gov"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www.generalservices.state.nm.us/transportation-services/online-forms/report-a-vehicle-accident/"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mailto:Diana.Barela@gsd.gov.nm" TargetMode="External"/><Relationship Id="rId2" Type="http://schemas.openxmlformats.org/officeDocument/2006/relationships/hyperlink" Target="https://www.generalservices.state.nm.us/transportation-services/online-forms/waivers"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neralservices.state.nm.us/transportation-services/online-forms/lease-and-disposal"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generalservices.state.nm.us/transportation-services/online-forms/short-term-reservation/" TargetMode="External"/><Relationship Id="rId2" Type="http://schemas.openxmlformats.org/officeDocument/2006/relationships/hyperlink" Target="https://tsd.gsd.state.nm.us/WebPortal/Modules/ShortTermReservation/ShortTermReservationAdmin.aspx"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fleet.gsd.state.nm.us/InfoCenter/"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159026"/>
            <a:ext cx="8915399" cy="930303"/>
          </a:xfrm>
        </p:spPr>
        <p:txBody>
          <a:bodyPr>
            <a:normAutofit/>
          </a:bodyPr>
          <a:lstStyle/>
          <a:p>
            <a:r>
              <a:rPr lang="en-US" sz="3600" dirty="0" smtClean="0"/>
              <a:t>Transportation Services Division/SCFA</a:t>
            </a:r>
            <a:endParaRPr lang="en-US" sz="3600" dirty="0"/>
          </a:p>
        </p:txBody>
      </p:sp>
      <p:sp>
        <p:nvSpPr>
          <p:cNvPr id="3" name="Subtitle 2"/>
          <p:cNvSpPr>
            <a:spLocks noGrp="1"/>
          </p:cNvSpPr>
          <p:nvPr>
            <p:ph type="subTitle" idx="1"/>
          </p:nvPr>
        </p:nvSpPr>
        <p:spPr>
          <a:xfrm>
            <a:off x="1804945" y="1256306"/>
            <a:ext cx="9699667" cy="5375082"/>
          </a:xfrm>
        </p:spPr>
        <p:txBody>
          <a:bodyPr>
            <a:normAutofit/>
          </a:bodyPr>
          <a:lstStyle/>
          <a:p>
            <a:r>
              <a:rPr lang="en-US" b="1" i="1" dirty="0"/>
              <a:t>Mission:  </a:t>
            </a:r>
            <a:r>
              <a:rPr lang="en-US" dirty="0"/>
              <a:t>To help our customers </a:t>
            </a:r>
            <a:r>
              <a:rPr lang="en-US" dirty="0" smtClean="0"/>
              <a:t>get to </a:t>
            </a:r>
            <a:r>
              <a:rPr lang="en-US" dirty="0"/>
              <a:t>their destination on-time and cost-effectively with safe, dependable </a:t>
            </a:r>
            <a:r>
              <a:rPr lang="en-US" dirty="0" smtClean="0"/>
              <a:t>transportation. </a:t>
            </a:r>
            <a:endParaRPr lang="en-US" dirty="0"/>
          </a:p>
          <a:p>
            <a:endParaRPr lang="en-US" b="1" i="1" dirty="0"/>
          </a:p>
          <a:p>
            <a:r>
              <a:rPr lang="en-US" b="1" i="1" dirty="0"/>
              <a:t>Services Provided:</a:t>
            </a:r>
          </a:p>
          <a:p>
            <a:r>
              <a:rPr lang="en-US" dirty="0"/>
              <a:t>Short-Term and Long-Term Passenger Vehicle </a:t>
            </a:r>
            <a:r>
              <a:rPr lang="en-US" dirty="0" smtClean="0"/>
              <a:t>Leases</a:t>
            </a:r>
            <a:endParaRPr lang="en-US" dirty="0"/>
          </a:p>
          <a:p>
            <a:r>
              <a:rPr lang="en-US" dirty="0"/>
              <a:t>Vehicle Acquisition and Disposal</a:t>
            </a:r>
          </a:p>
          <a:p>
            <a:r>
              <a:rPr lang="en-US" dirty="0"/>
              <a:t>Defensive Driving Courses – On-line; 6 </a:t>
            </a:r>
            <a:r>
              <a:rPr lang="en-US" dirty="0" smtClean="0"/>
              <a:t>&amp; </a:t>
            </a:r>
            <a:r>
              <a:rPr lang="en-US" dirty="0"/>
              <a:t>4 hour instructor </a:t>
            </a:r>
            <a:r>
              <a:rPr lang="en-US" dirty="0" smtClean="0"/>
              <a:t>taught along with virtual</a:t>
            </a:r>
            <a:endParaRPr lang="en-US" dirty="0"/>
          </a:p>
          <a:p>
            <a:r>
              <a:rPr lang="en-US" dirty="0" smtClean="0"/>
              <a:t>Title and Register state vehicles - SG </a:t>
            </a:r>
            <a:r>
              <a:rPr lang="en-US" dirty="0"/>
              <a:t>Plate; Street Plate/Protective Plate; and Facilitate UC Plate</a:t>
            </a:r>
          </a:p>
          <a:p>
            <a:r>
              <a:rPr lang="en-US" dirty="0" smtClean="0"/>
              <a:t>Vehicle Abuse/Suspension </a:t>
            </a:r>
            <a:r>
              <a:rPr lang="en-US" dirty="0"/>
              <a:t>Prevention</a:t>
            </a:r>
          </a:p>
          <a:p>
            <a:r>
              <a:rPr lang="en-US" dirty="0"/>
              <a:t>Vehicle Accident </a:t>
            </a:r>
            <a:r>
              <a:rPr lang="en-US" dirty="0" smtClean="0"/>
              <a:t>Reporting</a:t>
            </a:r>
          </a:p>
          <a:p>
            <a:r>
              <a:rPr lang="en-US" dirty="0" smtClean="0"/>
              <a:t>Vehicle Waivers</a:t>
            </a:r>
            <a:endParaRPr lang="en-US" dirty="0"/>
          </a:p>
          <a:p>
            <a:endParaRPr lang="en-US" dirty="0"/>
          </a:p>
        </p:txBody>
      </p:sp>
    </p:spTree>
    <p:extLst>
      <p:ext uri="{BB962C8B-B14F-4D97-AF65-F5344CB8AC3E}">
        <p14:creationId xmlns:p14="http://schemas.microsoft.com/office/powerpoint/2010/main" val="42376577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159027"/>
            <a:ext cx="8915399" cy="755374"/>
          </a:xfrm>
        </p:spPr>
        <p:txBody>
          <a:bodyPr>
            <a:normAutofit/>
          </a:bodyPr>
          <a:lstStyle/>
          <a:p>
            <a:pPr algn="ctr"/>
            <a:r>
              <a:rPr lang="en-US" dirty="0" smtClean="0"/>
              <a:t>Global Position System or GPS</a:t>
            </a:r>
            <a:endParaRPr lang="en-US" dirty="0"/>
          </a:p>
        </p:txBody>
      </p:sp>
      <p:sp>
        <p:nvSpPr>
          <p:cNvPr id="3" name="Text Placeholder 2"/>
          <p:cNvSpPr>
            <a:spLocks noGrp="1"/>
          </p:cNvSpPr>
          <p:nvPr>
            <p:ph type="body" idx="1"/>
          </p:nvPr>
        </p:nvSpPr>
        <p:spPr>
          <a:xfrm>
            <a:off x="2589212" y="1001864"/>
            <a:ext cx="8915399" cy="5383033"/>
          </a:xfrm>
        </p:spPr>
        <p:txBody>
          <a:bodyPr>
            <a:normAutofit fontScale="92500" lnSpcReduction="20000"/>
          </a:bodyPr>
          <a:lstStyle/>
          <a:p>
            <a:r>
              <a:rPr lang="en-US" sz="1600" dirty="0" smtClean="0"/>
              <a:t>Purpose: Increase overall </a:t>
            </a:r>
            <a:r>
              <a:rPr lang="en-US" sz="1600" dirty="0"/>
              <a:t>fleet </a:t>
            </a:r>
            <a:r>
              <a:rPr lang="en-US" sz="1600" dirty="0" smtClean="0"/>
              <a:t>efficiency;  promote </a:t>
            </a:r>
            <a:r>
              <a:rPr lang="en-US" sz="1600" dirty="0"/>
              <a:t>vehicle and driver safety; eliminating </a:t>
            </a:r>
            <a:r>
              <a:rPr lang="en-US" sz="1600" dirty="0" smtClean="0"/>
              <a:t>need for mileage </a:t>
            </a:r>
            <a:r>
              <a:rPr lang="en-US" sz="1600" dirty="0"/>
              <a:t>logs; </a:t>
            </a:r>
            <a:r>
              <a:rPr lang="en-US" sz="1600" dirty="0" smtClean="0"/>
              <a:t>capture vehicle trouble codes; stolen vehicle recovery; review actual </a:t>
            </a:r>
            <a:r>
              <a:rPr lang="en-US" sz="1600" dirty="0"/>
              <a:t>vehicle utilization</a:t>
            </a:r>
          </a:p>
          <a:p>
            <a:pPr lvl="1"/>
            <a:r>
              <a:rPr lang="en-US" sz="1600" dirty="0" smtClean="0"/>
              <a:t>TSD affixes GPS decals indicating “this vehicle is monitored by GPS” on the window of vehicles that have a GPS unit installed.   </a:t>
            </a:r>
          </a:p>
          <a:p>
            <a:pPr lvl="1"/>
            <a:r>
              <a:rPr lang="en-US" sz="1600" dirty="0" smtClean="0"/>
              <a:t>TSD will provide oversight of vehicle monitoring and data reporting;</a:t>
            </a:r>
          </a:p>
          <a:p>
            <a:pPr lvl="1"/>
            <a:r>
              <a:rPr lang="en-US" sz="1600" dirty="0" smtClean="0"/>
              <a:t>Agency’s shall have access to the GPS tracking system allowing them to view vehicle activity and set up reporting requirements.</a:t>
            </a:r>
          </a:p>
          <a:p>
            <a:pPr lvl="1"/>
            <a:r>
              <a:rPr lang="en-US" sz="1600" dirty="0" smtClean="0"/>
              <a:t>Each agency will be responsible for its own policy on informing employees on the use of GPS including their use in determining disciplinary actions</a:t>
            </a:r>
          </a:p>
          <a:p>
            <a:pPr lvl="1"/>
            <a:r>
              <a:rPr lang="en-US" sz="1600" dirty="0" smtClean="0"/>
              <a:t>GPS will be used to monitor speed while driving a state vehicle.  </a:t>
            </a:r>
            <a:r>
              <a:rPr lang="en-US" sz="1600" b="1" dirty="0" smtClean="0"/>
              <a:t>All state laws must be followed while operating a state vehicle. </a:t>
            </a:r>
          </a:p>
          <a:p>
            <a:pPr lvl="1"/>
            <a:r>
              <a:rPr lang="en-US" sz="1600" dirty="0" smtClean="0"/>
              <a:t>State employees are expected to travel at or less than the posted speed limit.  TSD has established reports that will capture excessive speeding over the posted speed limit which will result in driver suspensions.  Suspended employee’s will need to take an instructor taught Defensive Driving class to have driving privileges re-instated.  After 3 consecutive suspensions driving privileges will result in a 30 days suspension. </a:t>
            </a:r>
          </a:p>
          <a:p>
            <a:pPr lvl="1"/>
            <a:r>
              <a:rPr lang="en-US" sz="1600" dirty="0" smtClean="0"/>
              <a:t>Tampering with any GPS equipment is prohibited and  offending employees may be subject to disciplinary action and/or vehicle lease terminated. </a:t>
            </a:r>
          </a:p>
          <a:p>
            <a:pPr lvl="1"/>
            <a:r>
              <a:rPr lang="en-US" sz="1600" dirty="0" smtClean="0"/>
              <a:t>To set up users in the NetworkFleet (GSP)tracking system contact Dana Brown (505) 469-7207.  </a:t>
            </a:r>
            <a:r>
              <a:rPr lang="en-US" sz="1600" dirty="0" smtClean="0">
                <a:hlinkClick r:id="rId2"/>
              </a:rPr>
              <a:t>Dana.Brown@gsd.nm.gov</a:t>
            </a:r>
            <a:endParaRPr lang="en-US" sz="1600" dirty="0" smtClean="0"/>
          </a:p>
          <a:p>
            <a:pPr lvl="1"/>
            <a:endParaRPr lang="en-US" sz="1600" dirty="0"/>
          </a:p>
        </p:txBody>
      </p:sp>
    </p:spTree>
    <p:extLst>
      <p:ext uri="{BB962C8B-B14F-4D97-AF65-F5344CB8AC3E}">
        <p14:creationId xmlns:p14="http://schemas.microsoft.com/office/powerpoint/2010/main" val="1047130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230588"/>
            <a:ext cx="8915399" cy="803082"/>
          </a:xfrm>
        </p:spPr>
        <p:txBody>
          <a:bodyPr/>
          <a:lstStyle/>
          <a:p>
            <a:pPr algn="ctr"/>
            <a:r>
              <a:rPr lang="en-US" dirty="0"/>
              <a:t>Global Position System or GPS</a:t>
            </a:r>
          </a:p>
        </p:txBody>
      </p:sp>
      <p:sp>
        <p:nvSpPr>
          <p:cNvPr id="3" name="Text Placeholder 2"/>
          <p:cNvSpPr>
            <a:spLocks noGrp="1"/>
          </p:cNvSpPr>
          <p:nvPr>
            <p:ph type="body" idx="1"/>
          </p:nvPr>
        </p:nvSpPr>
        <p:spPr>
          <a:xfrm>
            <a:off x="2589212" y="1248355"/>
            <a:ext cx="8915399" cy="4731026"/>
          </a:xfrm>
        </p:spPr>
        <p:txBody>
          <a:bodyPr/>
          <a:lstStyle/>
          <a:p>
            <a:r>
              <a:rPr lang="en-US" dirty="0" smtClean="0"/>
              <a:t>Vehicles outfitted with GPS units will have access to Roadside assistance up to 4 times per year per vehicle.  </a:t>
            </a:r>
          </a:p>
          <a:p>
            <a:r>
              <a:rPr lang="en-US" dirty="0" smtClean="0"/>
              <a:t>This includes the following services: </a:t>
            </a:r>
          </a:p>
          <a:p>
            <a:pPr marL="742950" lvl="1" indent="-285750">
              <a:buFont typeface="Arial" panose="020B0604020202020204" pitchFamily="34" charset="0"/>
              <a:buChar char="•"/>
            </a:pPr>
            <a:r>
              <a:rPr lang="en-US" dirty="0" smtClean="0"/>
              <a:t>Towing (up to 25 miles) if over 25 miles tow to the next closest city</a:t>
            </a:r>
          </a:p>
          <a:p>
            <a:pPr marL="742950" lvl="1" indent="-285750">
              <a:buFont typeface="Arial" panose="020B0604020202020204" pitchFamily="34" charset="0"/>
              <a:buChar char="•"/>
            </a:pPr>
            <a:r>
              <a:rPr lang="en-US" dirty="0" smtClean="0"/>
              <a:t>Locksmith Service</a:t>
            </a:r>
          </a:p>
          <a:p>
            <a:pPr marL="742950" lvl="1" indent="-285750">
              <a:buFont typeface="Arial" panose="020B0604020202020204" pitchFamily="34" charset="0"/>
              <a:buChar char="•"/>
            </a:pPr>
            <a:r>
              <a:rPr lang="en-US" dirty="0" smtClean="0"/>
              <a:t>Battery Boost</a:t>
            </a:r>
          </a:p>
          <a:p>
            <a:pPr marL="742950" lvl="1" indent="-285750">
              <a:buFont typeface="Arial" panose="020B0604020202020204" pitchFamily="34" charset="0"/>
              <a:buChar char="•"/>
            </a:pPr>
            <a:r>
              <a:rPr lang="en-US" dirty="0" smtClean="0"/>
              <a:t>Tire Change</a:t>
            </a:r>
          </a:p>
          <a:p>
            <a:pPr marL="742950" lvl="1" indent="-285750">
              <a:buFont typeface="Arial" panose="020B0604020202020204" pitchFamily="34" charset="0"/>
              <a:buChar char="•"/>
            </a:pPr>
            <a:r>
              <a:rPr lang="en-US" dirty="0" smtClean="0"/>
              <a:t>Fuel Delivery</a:t>
            </a:r>
          </a:p>
          <a:p>
            <a:pPr marL="742950" lvl="1" indent="-285750">
              <a:buFont typeface="Arial" panose="020B0604020202020204" pitchFamily="34" charset="0"/>
              <a:buChar char="•"/>
            </a:pPr>
            <a:r>
              <a:rPr lang="en-US" dirty="0" smtClean="0"/>
              <a:t>Winch Services</a:t>
            </a:r>
          </a:p>
          <a:p>
            <a:pPr marL="742950" lvl="1" indent="-285750">
              <a:buFont typeface="Arial" panose="020B0604020202020204" pitchFamily="34" charset="0"/>
              <a:buChar char="•"/>
            </a:pPr>
            <a:r>
              <a:rPr lang="en-US" dirty="0" smtClean="0"/>
              <a:t>Lost &amp; Stolen vehicle recovery</a:t>
            </a:r>
          </a:p>
          <a:p>
            <a:r>
              <a:rPr lang="en-US" dirty="0" smtClean="0"/>
              <a:t>Instruction card is located in vehicle glove box</a:t>
            </a:r>
          </a:p>
        </p:txBody>
      </p:sp>
    </p:spTree>
    <p:extLst>
      <p:ext uri="{BB962C8B-B14F-4D97-AF65-F5344CB8AC3E}">
        <p14:creationId xmlns:p14="http://schemas.microsoft.com/office/powerpoint/2010/main" val="2392425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65760"/>
            <a:ext cx="8915399" cy="954157"/>
          </a:xfrm>
        </p:spPr>
        <p:txBody>
          <a:bodyPr/>
          <a:lstStyle/>
          <a:p>
            <a:pPr algn="ctr"/>
            <a:r>
              <a:rPr lang="en-US" dirty="0" smtClean="0"/>
              <a:t>Automobile Accidents</a:t>
            </a:r>
            <a:endParaRPr lang="en-US" dirty="0"/>
          </a:p>
        </p:txBody>
      </p:sp>
      <p:sp>
        <p:nvSpPr>
          <p:cNvPr id="3" name="Text Placeholder 2"/>
          <p:cNvSpPr>
            <a:spLocks noGrp="1"/>
          </p:cNvSpPr>
          <p:nvPr>
            <p:ph type="body" idx="1"/>
          </p:nvPr>
        </p:nvSpPr>
        <p:spPr>
          <a:xfrm>
            <a:off x="2589212" y="1590261"/>
            <a:ext cx="8915399" cy="4866198"/>
          </a:xfrm>
        </p:spPr>
        <p:txBody>
          <a:bodyPr>
            <a:normAutofit fontScale="77500" lnSpcReduction="20000"/>
          </a:bodyPr>
          <a:lstStyle/>
          <a:p>
            <a:pPr marL="342900" indent="-342900">
              <a:buFont typeface="Arial" panose="020B0604020202020204" pitchFamily="34" charset="0"/>
              <a:buChar char="•"/>
            </a:pPr>
            <a:r>
              <a:rPr lang="en-US" dirty="0" smtClean="0"/>
              <a:t>Always call law enforcement, NMSP is the preferred agency. </a:t>
            </a:r>
          </a:p>
          <a:p>
            <a:pPr marL="342900" indent="-342900">
              <a:buFont typeface="Arial" panose="020B0604020202020204" pitchFamily="34" charset="0"/>
              <a:buChar char="•"/>
            </a:pPr>
            <a:r>
              <a:rPr lang="en-US" dirty="0" smtClean="0"/>
              <a:t>Complete online Vehicle Accident or Vandalism form within 24 hours or next business day</a:t>
            </a:r>
          </a:p>
          <a:p>
            <a:pPr marL="800100" lvl="1" indent="-342900">
              <a:buFont typeface="Arial" panose="020B0604020202020204" pitchFamily="34" charset="0"/>
              <a:buChar char="•"/>
            </a:pPr>
            <a:r>
              <a:rPr lang="en-US" dirty="0" smtClean="0">
                <a:hlinkClick r:id="rId2"/>
              </a:rPr>
              <a:t>https://www.generalservices.state.nm.us/transportation-services/online-forms/report-a-vehicle-accident/</a:t>
            </a:r>
            <a:endParaRPr lang="en-US" dirty="0" smtClean="0"/>
          </a:p>
          <a:p>
            <a:pPr marL="800100" lvl="1" indent="-342900">
              <a:buFont typeface="Arial" panose="020B0604020202020204" pitchFamily="34" charset="0"/>
              <a:buChar char="•"/>
            </a:pPr>
            <a:r>
              <a:rPr lang="en-US" dirty="0" smtClean="0"/>
              <a:t>Include description of accident, location, driver name, DL# DDC and pictures</a:t>
            </a:r>
          </a:p>
          <a:p>
            <a:pPr marL="800100" lvl="1" indent="-342900">
              <a:buFont typeface="Arial" panose="020B0604020202020204" pitchFamily="34" charset="0"/>
              <a:buChar char="•"/>
            </a:pPr>
            <a:r>
              <a:rPr lang="en-US" dirty="0" smtClean="0"/>
              <a:t>If vehicle needs towing, every effort should be made to use a vendor from the vendor list</a:t>
            </a:r>
          </a:p>
          <a:p>
            <a:pPr marL="800100" lvl="1" indent="-342900">
              <a:buFont typeface="Arial" panose="020B0604020202020204" pitchFamily="34" charset="0"/>
              <a:buChar char="•"/>
            </a:pPr>
            <a:r>
              <a:rPr lang="en-US" dirty="0" smtClean="0"/>
              <a:t>Vehicle is to be towed to the nearest agency building if possible</a:t>
            </a:r>
          </a:p>
          <a:p>
            <a:pPr marL="800100" lvl="1" indent="-342900">
              <a:buFont typeface="Arial" panose="020B0604020202020204" pitchFamily="34" charset="0"/>
              <a:buChar char="•"/>
            </a:pPr>
            <a:r>
              <a:rPr lang="en-US" dirty="0" smtClean="0"/>
              <a:t>Leasing agency is responsible for obtaining 3 quotes for repairing the vehicle (tax on labor only) </a:t>
            </a:r>
          </a:p>
          <a:p>
            <a:pPr marL="800100" lvl="1" indent="-342900">
              <a:buFont typeface="Arial" panose="020B0604020202020204" pitchFamily="34" charset="0"/>
              <a:buChar char="•"/>
            </a:pPr>
            <a:r>
              <a:rPr lang="en-US" dirty="0" smtClean="0"/>
              <a:t>Submit estimates and police report to TSD</a:t>
            </a:r>
          </a:p>
          <a:p>
            <a:pPr marL="800100" lvl="1" indent="-342900">
              <a:buFont typeface="Arial" panose="020B0604020202020204" pitchFamily="34" charset="0"/>
              <a:buChar char="•"/>
            </a:pPr>
            <a:r>
              <a:rPr lang="en-US" dirty="0" smtClean="0"/>
              <a:t>If police report determines state driver is at fault, agency will be responsible for the deductible and driving privileges will be suspended. Driver will have to take the 6 hour instructor taught Defensive Driving class to get re-instated.</a:t>
            </a:r>
          </a:p>
          <a:p>
            <a:pPr marL="800100" lvl="1" indent="-342900">
              <a:buFont typeface="Arial" panose="020B0604020202020204" pitchFamily="34" charset="0"/>
              <a:buChar char="•"/>
            </a:pPr>
            <a:r>
              <a:rPr lang="en-US" dirty="0" smtClean="0"/>
              <a:t>TSD will determine what vendor will be used to repair damages</a:t>
            </a:r>
          </a:p>
          <a:p>
            <a:pPr marL="800100" lvl="1" indent="-342900">
              <a:buFont typeface="Arial" panose="020B0604020202020204" pitchFamily="34" charset="0"/>
              <a:buChar char="•"/>
            </a:pPr>
            <a:r>
              <a:rPr lang="en-US" dirty="0" smtClean="0"/>
              <a:t>Leasing Agency is responsible for taking vehicle to vendor for repair. Agency is to inspect vehicle once damages are repaired along with forwarding the invoice to TSD for payment or paying the invoice (copies must be sent to TSD’s vehicle file)</a:t>
            </a:r>
          </a:p>
          <a:p>
            <a:pPr marL="800100" lvl="1" indent="-342900">
              <a:buFont typeface="Arial" panose="020B0604020202020204" pitchFamily="34" charset="0"/>
              <a:buChar char="•"/>
            </a:pPr>
            <a:r>
              <a:rPr lang="en-US" dirty="0" smtClean="0"/>
              <a:t>Communication is Key  </a:t>
            </a:r>
          </a:p>
          <a:p>
            <a:pPr marL="800100" lvl="1" indent="-342900">
              <a:buFont typeface="Arial" panose="020B0604020202020204" pitchFamily="34" charset="0"/>
              <a:buChar char="•"/>
            </a:pPr>
            <a:endParaRPr lang="en-US" dirty="0" smtClean="0"/>
          </a:p>
          <a:p>
            <a:pPr marL="800100" lvl="1" indent="-342900">
              <a:buFont typeface="Arial" panose="020B0604020202020204" pitchFamily="34" charset="0"/>
              <a:buChar char="•"/>
            </a:pPr>
            <a:endParaRPr lang="en-US" dirty="0"/>
          </a:p>
        </p:txBody>
      </p:sp>
    </p:spTree>
    <p:extLst>
      <p:ext uri="{BB962C8B-B14F-4D97-AF65-F5344CB8AC3E}">
        <p14:creationId xmlns:p14="http://schemas.microsoft.com/office/powerpoint/2010/main" val="3073244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81663"/>
            <a:ext cx="8915399" cy="834887"/>
          </a:xfrm>
        </p:spPr>
        <p:txBody>
          <a:bodyPr>
            <a:normAutofit/>
          </a:bodyPr>
          <a:lstStyle/>
          <a:p>
            <a:pPr algn="ctr"/>
            <a:r>
              <a:rPr lang="en-US" dirty="0" smtClean="0"/>
              <a:t>Defensive Driving Course</a:t>
            </a:r>
            <a:endParaRPr lang="en-US" dirty="0"/>
          </a:p>
        </p:txBody>
      </p:sp>
      <p:sp>
        <p:nvSpPr>
          <p:cNvPr id="3" name="Text Placeholder 2"/>
          <p:cNvSpPr>
            <a:spLocks noGrp="1"/>
          </p:cNvSpPr>
          <p:nvPr>
            <p:ph type="body" idx="1"/>
          </p:nvPr>
        </p:nvSpPr>
        <p:spPr>
          <a:xfrm>
            <a:off x="2589212" y="1367624"/>
            <a:ext cx="8915399" cy="5192202"/>
          </a:xfrm>
        </p:spPr>
        <p:txBody>
          <a:bodyPr>
            <a:normAutofit lnSpcReduction="10000"/>
          </a:bodyPr>
          <a:lstStyle/>
          <a:p>
            <a:r>
              <a:rPr lang="en-US" sz="1500" dirty="0" smtClean="0"/>
              <a:t>All </a:t>
            </a:r>
            <a:r>
              <a:rPr lang="en-US" sz="1500" dirty="0"/>
              <a:t>drivers of state </a:t>
            </a:r>
            <a:r>
              <a:rPr lang="en-US" sz="1500" dirty="0" smtClean="0"/>
              <a:t>vehicle’s </a:t>
            </a:r>
            <a:r>
              <a:rPr lang="en-US" sz="1500" dirty="0"/>
              <a:t>need to complete a six-hour </a:t>
            </a:r>
            <a:r>
              <a:rPr lang="en-US" sz="1500" dirty="0" smtClean="0"/>
              <a:t>class National Safety Council Defensive Driving Course (NSC/DDC) and </a:t>
            </a:r>
            <a:r>
              <a:rPr lang="en-US" sz="1500" dirty="0"/>
              <a:t>take a four-hour refresher every four </a:t>
            </a:r>
            <a:r>
              <a:rPr lang="en-US" sz="1500" dirty="0" smtClean="0"/>
              <a:t>years</a:t>
            </a:r>
            <a:endParaRPr lang="en-US" sz="1500" dirty="0"/>
          </a:p>
          <a:p>
            <a:r>
              <a:rPr lang="en-US" sz="1500" dirty="0" smtClean="0"/>
              <a:t>Classes offered:</a:t>
            </a:r>
          </a:p>
          <a:p>
            <a:pPr marL="742950" lvl="1" indent="-285750">
              <a:buFont typeface="Arial" panose="020B0604020202020204" pitchFamily="34" charset="0"/>
              <a:buChar char="•"/>
            </a:pPr>
            <a:r>
              <a:rPr lang="en-US" sz="1300" dirty="0" smtClean="0"/>
              <a:t>4 </a:t>
            </a:r>
            <a:r>
              <a:rPr lang="en-US" sz="1300" dirty="0" smtClean="0"/>
              <a:t>hour (renewal</a:t>
            </a:r>
            <a:r>
              <a:rPr lang="en-US" sz="1300" dirty="0" smtClean="0"/>
              <a:t>) </a:t>
            </a:r>
            <a:r>
              <a:rPr lang="en-US" sz="1300" dirty="0" smtClean="0"/>
              <a:t>and </a:t>
            </a:r>
            <a:r>
              <a:rPr lang="en-US" sz="1300" dirty="0" smtClean="0"/>
              <a:t>6 </a:t>
            </a:r>
            <a:r>
              <a:rPr lang="en-US" sz="1300" dirty="0" smtClean="0"/>
              <a:t>hour </a:t>
            </a:r>
            <a:r>
              <a:rPr lang="en-US" sz="1300" dirty="0" smtClean="0"/>
              <a:t>instructor lead class (6 hour for new, expired or suspended drivers)</a:t>
            </a:r>
          </a:p>
          <a:p>
            <a:pPr marL="742950" lvl="1" indent="-285750">
              <a:buFont typeface="Arial" panose="020B0604020202020204" pitchFamily="34" charset="0"/>
              <a:buChar char="•"/>
            </a:pPr>
            <a:r>
              <a:rPr lang="en-US" sz="1300" dirty="0" smtClean="0"/>
              <a:t>4 </a:t>
            </a:r>
            <a:r>
              <a:rPr lang="en-US" sz="1300" dirty="0" smtClean="0"/>
              <a:t> hour (renewal) and </a:t>
            </a:r>
            <a:r>
              <a:rPr lang="en-US" sz="1300" dirty="0" smtClean="0"/>
              <a:t>6 hour virtual class (virtual 6 </a:t>
            </a:r>
            <a:r>
              <a:rPr lang="en-US" sz="1300" dirty="0"/>
              <a:t>hour for </a:t>
            </a:r>
            <a:r>
              <a:rPr lang="en-US" sz="1300" dirty="0" smtClean="0"/>
              <a:t>new, expired or suspended </a:t>
            </a:r>
            <a:r>
              <a:rPr lang="en-US" sz="1300" dirty="0"/>
              <a:t>drivers)</a:t>
            </a:r>
            <a:endParaRPr lang="en-US" sz="1300" dirty="0" smtClean="0"/>
          </a:p>
          <a:p>
            <a:pPr marL="742950" lvl="1" indent="-285750">
              <a:buFont typeface="Arial" panose="020B0604020202020204" pitchFamily="34" charset="0"/>
              <a:buChar char="•"/>
            </a:pPr>
            <a:r>
              <a:rPr lang="en-US" sz="1300" dirty="0" smtClean="0"/>
              <a:t>6 hour online class for new drivers and expired </a:t>
            </a:r>
            <a:r>
              <a:rPr lang="en-US" sz="1300" dirty="0" smtClean="0"/>
              <a:t>drivers – Stating 1/1/24 Online class will be 4-Hour renewal only</a:t>
            </a:r>
            <a:endParaRPr lang="en-US" sz="1300" dirty="0" smtClean="0"/>
          </a:p>
          <a:p>
            <a:pPr marL="285750" indent="-285750">
              <a:buFont typeface="Arial" panose="020B0604020202020204" pitchFamily="34" charset="0"/>
              <a:buChar char="•"/>
            </a:pPr>
            <a:r>
              <a:rPr lang="en-US" sz="1400" dirty="0" smtClean="0"/>
              <a:t>Cost of classes: </a:t>
            </a:r>
          </a:p>
          <a:p>
            <a:pPr marL="742950" lvl="1" indent="-285750">
              <a:buFont typeface="Arial" panose="020B0604020202020204" pitchFamily="34" charset="0"/>
              <a:buChar char="•"/>
            </a:pPr>
            <a:r>
              <a:rPr lang="en-US" sz="1300" dirty="0" smtClean="0"/>
              <a:t>4 hour – virtual or in-person $</a:t>
            </a:r>
            <a:r>
              <a:rPr lang="en-US" sz="1300" dirty="0" smtClean="0"/>
              <a:t>15.00 – Startin</a:t>
            </a:r>
            <a:r>
              <a:rPr lang="en-US" sz="1300" dirty="0" smtClean="0"/>
              <a:t>g 1/1/24 cost will be $30.00</a:t>
            </a:r>
            <a:endParaRPr lang="en-US" sz="1300" dirty="0" smtClean="0"/>
          </a:p>
          <a:p>
            <a:pPr marL="742950" lvl="1" indent="-285750">
              <a:buFont typeface="Arial" panose="020B0604020202020204" pitchFamily="34" charset="0"/>
              <a:buChar char="•"/>
            </a:pPr>
            <a:r>
              <a:rPr lang="en-US" sz="1300" dirty="0" smtClean="0"/>
              <a:t>6 hour – virtual, in-person or online $30.00</a:t>
            </a:r>
          </a:p>
          <a:p>
            <a:r>
              <a:rPr lang="en-US" sz="1500" dirty="0" smtClean="0"/>
              <a:t>Payment for classes is in the form of Operating transfers and billing occurs on the 5</a:t>
            </a:r>
            <a:r>
              <a:rPr lang="en-US" sz="1500" baseline="30000" dirty="0" smtClean="0"/>
              <a:t>th</a:t>
            </a:r>
            <a:r>
              <a:rPr lang="en-US" sz="1500" dirty="0" smtClean="0"/>
              <a:t> of month.</a:t>
            </a:r>
          </a:p>
          <a:p>
            <a:r>
              <a:rPr lang="en-US" sz="1500" dirty="0" smtClean="0"/>
              <a:t>Duplicate DDC certificates can be obtained for a fee of $10 </a:t>
            </a:r>
          </a:p>
          <a:p>
            <a:r>
              <a:rPr lang="en-US" sz="1500" dirty="0" smtClean="0"/>
              <a:t>While driving a state vehicle, driver must have in their possession a valid driver’s license and a current defensive driving certificate (DDC can be an electronic copy).  </a:t>
            </a:r>
          </a:p>
          <a:p>
            <a:r>
              <a:rPr lang="en-US" sz="1500" dirty="0" smtClean="0"/>
              <a:t>Register for classes at:</a:t>
            </a:r>
          </a:p>
          <a:p>
            <a:r>
              <a:rPr lang="en-US" sz="1500" dirty="0" smtClean="0"/>
              <a:t>https://www.generalservices.state.nm.us/transportation-services/defensive-driving/defensive-driving/training/</a:t>
            </a:r>
            <a:endParaRPr lang="en-US" sz="1500" dirty="0"/>
          </a:p>
        </p:txBody>
      </p:sp>
    </p:spTree>
    <p:extLst>
      <p:ext uri="{BB962C8B-B14F-4D97-AF65-F5344CB8AC3E}">
        <p14:creationId xmlns:p14="http://schemas.microsoft.com/office/powerpoint/2010/main" val="284644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33955"/>
            <a:ext cx="8915399" cy="970059"/>
          </a:xfrm>
        </p:spPr>
        <p:txBody>
          <a:bodyPr/>
          <a:lstStyle/>
          <a:p>
            <a:pPr algn="ctr"/>
            <a:r>
              <a:rPr lang="en-US" dirty="0" smtClean="0"/>
              <a:t>Waivers</a:t>
            </a:r>
            <a:endParaRPr lang="en-US" dirty="0"/>
          </a:p>
        </p:txBody>
      </p:sp>
      <p:sp>
        <p:nvSpPr>
          <p:cNvPr id="3" name="Text Placeholder 2"/>
          <p:cNvSpPr>
            <a:spLocks noGrp="1"/>
          </p:cNvSpPr>
          <p:nvPr>
            <p:ph type="body" idx="1"/>
          </p:nvPr>
        </p:nvSpPr>
        <p:spPr>
          <a:xfrm>
            <a:off x="2589212" y="1439186"/>
            <a:ext cx="8915399" cy="4969565"/>
          </a:xfrm>
        </p:spPr>
        <p:txBody>
          <a:bodyPr>
            <a:normAutofit/>
          </a:bodyPr>
          <a:lstStyle/>
          <a:p>
            <a:r>
              <a:rPr lang="en-US" sz="1500" dirty="0" smtClean="0"/>
              <a:t>Waivers are required for:</a:t>
            </a:r>
          </a:p>
          <a:p>
            <a:pPr marL="742950" lvl="1" indent="-285750">
              <a:buFont typeface="Arial" panose="020B0604020202020204" pitchFamily="34" charset="0"/>
              <a:buChar char="•"/>
            </a:pPr>
            <a:r>
              <a:rPr lang="en-US" sz="1300" dirty="0" smtClean="0"/>
              <a:t>Driving prior to NSC/DDC course completion</a:t>
            </a:r>
          </a:p>
          <a:p>
            <a:pPr marL="742950" lvl="1" indent="-285750">
              <a:buFont typeface="Arial" panose="020B0604020202020204" pitchFamily="34" charset="0"/>
              <a:buChar char="•"/>
            </a:pPr>
            <a:r>
              <a:rPr lang="en-US" sz="1300" dirty="0" smtClean="0"/>
              <a:t>Taking state vehicle out of state (overnight stay)</a:t>
            </a:r>
          </a:p>
          <a:p>
            <a:pPr marL="742950" lvl="1" indent="-285750">
              <a:buFont typeface="Arial" panose="020B0604020202020204" pitchFamily="34" charset="0"/>
              <a:buChar char="•"/>
            </a:pPr>
            <a:r>
              <a:rPr lang="en-US" sz="1300" dirty="0" smtClean="0"/>
              <a:t>Transporting of non-state employees</a:t>
            </a:r>
          </a:p>
          <a:p>
            <a:r>
              <a:rPr lang="en-US" sz="1500" dirty="0" smtClean="0"/>
              <a:t>Waiver online registration</a:t>
            </a:r>
          </a:p>
          <a:p>
            <a:pPr lvl="1"/>
            <a:r>
              <a:rPr lang="en-US" sz="1300" dirty="0" smtClean="0">
                <a:hlinkClick r:id="rId2"/>
              </a:rPr>
              <a:t>https://www.generalservices.state.nm.us/transportation-services/online-forms/waivers</a:t>
            </a:r>
            <a:endParaRPr lang="en-US" sz="1300" dirty="0" smtClean="0"/>
          </a:p>
          <a:p>
            <a:pPr lvl="1"/>
            <a:r>
              <a:rPr lang="en-US" sz="1300" dirty="0" smtClean="0"/>
              <a:t>Or contact Diana Barela @ (505) 372-8628 </a:t>
            </a:r>
            <a:r>
              <a:rPr lang="en-US" sz="1300" dirty="0" smtClean="0">
                <a:hlinkClick r:id="rId3"/>
              </a:rPr>
              <a:t>Diana.Barela@gsd.nm.gov</a:t>
            </a:r>
            <a:endParaRPr lang="en-US" sz="1300" dirty="0" smtClean="0"/>
          </a:p>
          <a:p>
            <a:pPr lvl="1"/>
            <a:r>
              <a:rPr lang="en-US" sz="1300" dirty="0" smtClean="0"/>
              <a:t>Waiver will be approved 5 days prior to travel</a:t>
            </a:r>
          </a:p>
          <a:p>
            <a:pPr lvl="1"/>
            <a:r>
              <a:rPr lang="en-US" sz="1300" dirty="0" smtClean="0"/>
              <a:t>No after the fact waivers will be approved</a:t>
            </a:r>
          </a:p>
          <a:p>
            <a:pPr marL="742950" lvl="1" indent="-285750">
              <a:buFont typeface="Arial" panose="020B0604020202020204" pitchFamily="34" charset="0"/>
              <a:buChar char="•"/>
            </a:pPr>
            <a:endParaRPr lang="en-US" sz="1600" dirty="0"/>
          </a:p>
        </p:txBody>
      </p:sp>
    </p:spTree>
    <p:extLst>
      <p:ext uri="{BB962C8B-B14F-4D97-AF65-F5344CB8AC3E}">
        <p14:creationId xmlns:p14="http://schemas.microsoft.com/office/powerpoint/2010/main" val="650260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206734"/>
            <a:ext cx="8915399" cy="755374"/>
          </a:xfrm>
        </p:spPr>
        <p:txBody>
          <a:bodyPr/>
          <a:lstStyle/>
          <a:p>
            <a:pPr algn="ctr"/>
            <a:r>
              <a:rPr lang="en-US" dirty="0"/>
              <a:t>Commuting Report</a:t>
            </a:r>
          </a:p>
        </p:txBody>
      </p:sp>
      <p:sp>
        <p:nvSpPr>
          <p:cNvPr id="3" name="Text Placeholder 2"/>
          <p:cNvSpPr>
            <a:spLocks noGrp="1"/>
          </p:cNvSpPr>
          <p:nvPr>
            <p:ph type="body" idx="1"/>
          </p:nvPr>
        </p:nvSpPr>
        <p:spPr>
          <a:xfrm>
            <a:off x="2589212" y="1017766"/>
            <a:ext cx="8915399" cy="5478449"/>
          </a:xfrm>
        </p:spPr>
        <p:txBody>
          <a:bodyPr/>
          <a:lstStyle/>
          <a:p>
            <a:r>
              <a:rPr lang="en-US" sz="1500" dirty="0" smtClean="0"/>
              <a:t>Commuting </a:t>
            </a:r>
            <a:r>
              <a:rPr lang="en-US" sz="1500" dirty="0"/>
              <a:t>– means </a:t>
            </a:r>
            <a:r>
              <a:rPr lang="en-US" sz="1500" dirty="0" smtClean="0"/>
              <a:t>using a state vehicle from domicile-to-duty </a:t>
            </a:r>
            <a:r>
              <a:rPr lang="en-US" sz="1500" dirty="0"/>
              <a:t>privilege authorized by leasing agency’s </a:t>
            </a:r>
            <a:r>
              <a:rPr lang="en-US" sz="1500" dirty="0" smtClean="0"/>
              <a:t>Cabinet Secretary</a:t>
            </a:r>
            <a:r>
              <a:rPr lang="en-US" sz="1500" dirty="0"/>
              <a:t>. </a:t>
            </a:r>
          </a:p>
          <a:p>
            <a:pPr lvl="1"/>
            <a:r>
              <a:rPr lang="en-US" sz="1500" dirty="0" smtClean="0"/>
              <a:t>State agency must develop a policy that allows authorized drivers to use state vehicles to commute between work and residence</a:t>
            </a:r>
          </a:p>
          <a:p>
            <a:pPr lvl="1"/>
            <a:r>
              <a:rPr lang="en-US" sz="1500" dirty="0" smtClean="0"/>
              <a:t>All agency Cabinet Secretaries or agency heads wishing to commute must acquire approval from governor’s office.  Approvals must be forwarded to SCFA. </a:t>
            </a:r>
          </a:p>
          <a:p>
            <a:pPr lvl="1"/>
            <a:r>
              <a:rPr lang="en-US" sz="1500" dirty="0" smtClean="0"/>
              <a:t>Agencies must provide SCFA an annual report identifying the following:</a:t>
            </a:r>
          </a:p>
          <a:p>
            <a:pPr marL="1200150" lvl="2" indent="-285750">
              <a:buFont typeface="Arial" panose="020B0604020202020204" pitchFamily="34" charset="0"/>
              <a:buChar char="•"/>
            </a:pPr>
            <a:r>
              <a:rPr lang="en-US" sz="1300" dirty="0" smtClean="0"/>
              <a:t>Authorized commuter</a:t>
            </a:r>
          </a:p>
          <a:p>
            <a:pPr marL="1200150" lvl="2" indent="-285750">
              <a:buFont typeface="Arial" panose="020B0604020202020204" pitchFamily="34" charset="0"/>
              <a:buChar char="•"/>
            </a:pPr>
            <a:r>
              <a:rPr lang="en-US" sz="1300" dirty="0" smtClean="0"/>
              <a:t>The vehicle state plate</a:t>
            </a:r>
          </a:p>
          <a:p>
            <a:pPr marL="1200150" lvl="2" indent="-285750">
              <a:buFont typeface="Arial" panose="020B0604020202020204" pitchFamily="34" charset="0"/>
              <a:buChar char="•"/>
            </a:pPr>
            <a:r>
              <a:rPr lang="en-US" sz="1300" dirty="0" smtClean="0"/>
              <a:t>Total commuting mileage</a:t>
            </a:r>
          </a:p>
          <a:p>
            <a:pPr marL="1200150" lvl="2" indent="-285750">
              <a:buFont typeface="Arial" panose="020B0604020202020204" pitchFamily="34" charset="0"/>
              <a:buChar char="•"/>
            </a:pPr>
            <a:r>
              <a:rPr lang="en-US" sz="1300" dirty="0" smtClean="0"/>
              <a:t>Number of call backs during the year</a:t>
            </a:r>
          </a:p>
          <a:p>
            <a:pPr lvl="1"/>
            <a:r>
              <a:rPr lang="en-US" sz="1500" dirty="0" smtClean="0"/>
              <a:t>This report shall also identify which drivers and state vehicles plates are authorized to commute for the upcoming year.</a:t>
            </a:r>
          </a:p>
          <a:p>
            <a:pPr lvl="1"/>
            <a:r>
              <a:rPr lang="en-US" sz="1500" dirty="0" smtClean="0"/>
              <a:t>Commuting Report is due August of each year.</a:t>
            </a:r>
          </a:p>
          <a:p>
            <a:pPr lvl="1"/>
            <a:r>
              <a:rPr lang="en-US" sz="1500" dirty="0" smtClean="0"/>
              <a:t>Commuting Forms can be found at: https://www.generalservices.state.nm.us/transportation-services/commuting/ </a:t>
            </a:r>
          </a:p>
          <a:p>
            <a:endParaRPr lang="en-US" sz="1700" dirty="0" smtClean="0"/>
          </a:p>
        </p:txBody>
      </p:sp>
    </p:spTree>
    <p:extLst>
      <p:ext uri="{BB962C8B-B14F-4D97-AF65-F5344CB8AC3E}">
        <p14:creationId xmlns:p14="http://schemas.microsoft.com/office/powerpoint/2010/main" val="7511222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246490"/>
            <a:ext cx="8915399" cy="826936"/>
          </a:xfrm>
        </p:spPr>
        <p:txBody>
          <a:bodyPr>
            <a:normAutofit/>
          </a:bodyPr>
          <a:lstStyle/>
          <a:p>
            <a:pPr algn="ctr"/>
            <a:r>
              <a:rPr lang="en-US" sz="3800" dirty="0" smtClean="0"/>
              <a:t>Wright Express (WEX)Fuel Card</a:t>
            </a:r>
            <a:endParaRPr lang="en-US" sz="3800" dirty="0"/>
          </a:p>
        </p:txBody>
      </p:sp>
      <p:sp>
        <p:nvSpPr>
          <p:cNvPr id="3" name="Text Placeholder 2"/>
          <p:cNvSpPr>
            <a:spLocks noGrp="1"/>
          </p:cNvSpPr>
          <p:nvPr>
            <p:ph type="body" idx="1"/>
          </p:nvPr>
        </p:nvSpPr>
        <p:spPr>
          <a:xfrm>
            <a:off x="2589212" y="1224501"/>
            <a:ext cx="8915399" cy="5327374"/>
          </a:xfrm>
        </p:spPr>
        <p:txBody>
          <a:bodyPr>
            <a:normAutofit lnSpcReduction="10000"/>
          </a:bodyPr>
          <a:lstStyle/>
          <a:p>
            <a:r>
              <a:rPr lang="en-US" dirty="0" smtClean="0"/>
              <a:t>Use of Wright Express Fuel Credit Card</a:t>
            </a:r>
          </a:p>
          <a:p>
            <a:pPr marL="285750" indent="-285750">
              <a:buFont typeface="Arial" panose="020B0604020202020204" pitchFamily="34" charset="0"/>
              <a:buChar char="•"/>
            </a:pPr>
            <a:r>
              <a:rPr lang="en-US" sz="1200" dirty="0"/>
              <a:t>All state agencies and authorized drivers are required to use the GSD/TSD controlled Wright Express (WEX) fuel credit card for authorized purchases. </a:t>
            </a:r>
            <a:endParaRPr lang="en-US" sz="1200" dirty="0" smtClean="0"/>
          </a:p>
          <a:p>
            <a:pPr marL="285750" indent="-285750">
              <a:buFont typeface="Arial" panose="020B0604020202020204" pitchFamily="34" charset="0"/>
              <a:buChar char="•"/>
            </a:pPr>
            <a:r>
              <a:rPr lang="en-US" sz="1200" dirty="0" smtClean="0"/>
              <a:t>The </a:t>
            </a:r>
            <a:r>
              <a:rPr lang="en-US" sz="1200" dirty="0"/>
              <a:t>department/agency WEX representative (usually the department/agency vehicle coordinator) is responsible for establishing their account with WEX and for adding or deleting employees to/from the authorized WEX user listing. </a:t>
            </a:r>
            <a:endParaRPr lang="en-US" sz="1200" dirty="0" smtClean="0"/>
          </a:p>
          <a:p>
            <a:pPr marL="285750" indent="-285750">
              <a:buFont typeface="Arial" panose="020B0604020202020204" pitchFamily="34" charset="0"/>
              <a:buChar char="•"/>
            </a:pPr>
            <a:r>
              <a:rPr lang="en-US" sz="1200" dirty="0" smtClean="0"/>
              <a:t>The </a:t>
            </a:r>
            <a:r>
              <a:rPr lang="en-US" sz="1200" dirty="0"/>
              <a:t>department/agency WEX representative shall assign a single fuel credit card to each state passenger vehicle and a Personal Identification Number (PIN) to each authorized driver. </a:t>
            </a:r>
            <a:endParaRPr lang="en-US" sz="1200" dirty="0" smtClean="0"/>
          </a:p>
          <a:p>
            <a:pPr marL="285750" indent="-285750">
              <a:buFont typeface="Arial" panose="020B0604020202020204" pitchFamily="34" charset="0"/>
              <a:buChar char="•"/>
            </a:pPr>
            <a:r>
              <a:rPr lang="en-US" sz="1200" dirty="0" smtClean="0"/>
              <a:t>Authorized </a:t>
            </a:r>
            <a:r>
              <a:rPr lang="en-US" sz="1200" dirty="0"/>
              <a:t>drivers shall use self-service fuel pumps when refueling state vehicles. Authorized drivers are encouraged to use alternative fuels when they are available for state vehicles manufactured to burn alternative fuels (E-85, CNG, Propane, Bio-Diesel, etc</a:t>
            </a:r>
            <a:r>
              <a:rPr lang="en-US" sz="1200" dirty="0" smtClean="0"/>
              <a:t>.).</a:t>
            </a:r>
          </a:p>
          <a:p>
            <a:pPr marL="285750" indent="-285750">
              <a:buFont typeface="Arial" panose="020B0604020202020204" pitchFamily="34" charset="0"/>
              <a:buChar char="•"/>
            </a:pPr>
            <a:r>
              <a:rPr lang="en-US" sz="1200" dirty="0" smtClean="0"/>
              <a:t>If </a:t>
            </a:r>
            <a:r>
              <a:rPr lang="en-US" sz="1200" dirty="0"/>
              <a:t>an authorized driver uses the fuel credit card to purchase an unauthorized item or service, the state agency shall collect the cost of the unauthorized purchase from the authorized driver</a:t>
            </a:r>
            <a:r>
              <a:rPr lang="en-US" sz="1200" dirty="0" smtClean="0"/>
              <a:t>.</a:t>
            </a:r>
          </a:p>
          <a:p>
            <a:pPr marL="285750" indent="-285750">
              <a:buFont typeface="Arial" panose="020B0604020202020204" pitchFamily="34" charset="0"/>
              <a:buChar char="•"/>
            </a:pPr>
            <a:r>
              <a:rPr lang="en-US" sz="1200" dirty="0" smtClean="0"/>
              <a:t>Following is a listing of “</a:t>
            </a:r>
            <a:r>
              <a:rPr lang="en-US" sz="1200" dirty="0"/>
              <a:t>authorized” and “non-authorized” </a:t>
            </a:r>
            <a:r>
              <a:rPr lang="en-US" sz="1200" dirty="0" smtClean="0"/>
              <a:t>purchases</a:t>
            </a:r>
          </a:p>
          <a:p>
            <a:pPr marL="742950" lvl="1" indent="-285750">
              <a:buFont typeface="Arial" panose="020B0604020202020204" pitchFamily="34" charset="0"/>
              <a:buChar char="•"/>
            </a:pPr>
            <a:r>
              <a:rPr lang="en-US" sz="1200" dirty="0" smtClean="0"/>
              <a:t>Authorized purchases: Unleaded Gasoline, E-85 Fuel, Diesel, Propane, Compressed </a:t>
            </a:r>
            <a:r>
              <a:rPr lang="en-US" sz="1200" dirty="0"/>
              <a:t>Natural Gas (CNG</a:t>
            </a:r>
            <a:r>
              <a:rPr lang="en-US" sz="1200" dirty="0" smtClean="0"/>
              <a:t>), Car </a:t>
            </a:r>
            <a:r>
              <a:rPr lang="en-US" sz="1200" dirty="0"/>
              <a:t>washes at WEX approved fueling </a:t>
            </a:r>
            <a:r>
              <a:rPr lang="en-US" sz="1200" dirty="0" smtClean="0"/>
              <a:t>stations and Emergency </a:t>
            </a:r>
            <a:r>
              <a:rPr lang="en-US" sz="1200" dirty="0"/>
              <a:t>services or repairs </a:t>
            </a:r>
            <a:r>
              <a:rPr lang="en-US" sz="1200" dirty="0" smtClean="0"/>
              <a:t>which are not to exceed $250.00</a:t>
            </a:r>
          </a:p>
          <a:p>
            <a:pPr marL="742950" lvl="1" indent="-285750">
              <a:buFont typeface="Arial" panose="020B0604020202020204" pitchFamily="34" charset="0"/>
              <a:buChar char="•"/>
            </a:pPr>
            <a:r>
              <a:rPr lang="en-US" sz="1200" dirty="0" smtClean="0"/>
              <a:t>Non-Authorized Purchases: </a:t>
            </a:r>
            <a:r>
              <a:rPr lang="en-US" sz="1200" dirty="0"/>
              <a:t>Food or </a:t>
            </a:r>
            <a:r>
              <a:rPr lang="en-US" sz="1200" dirty="0" smtClean="0"/>
              <a:t>beverages; </a:t>
            </a:r>
            <a:r>
              <a:rPr lang="en-US" sz="1200" dirty="0"/>
              <a:t>Oil </a:t>
            </a:r>
            <a:r>
              <a:rPr lang="en-US" sz="1200" dirty="0" smtClean="0"/>
              <a:t>changes, </a:t>
            </a:r>
            <a:r>
              <a:rPr lang="en-US" sz="1200" dirty="0"/>
              <a:t>Transmission </a:t>
            </a:r>
            <a:r>
              <a:rPr lang="en-US" sz="1200" dirty="0" smtClean="0"/>
              <a:t>flushes, </a:t>
            </a:r>
            <a:r>
              <a:rPr lang="en-US" sz="1200" dirty="0"/>
              <a:t>Radiator </a:t>
            </a:r>
            <a:r>
              <a:rPr lang="en-US" sz="1200" dirty="0" smtClean="0"/>
              <a:t>flushes, </a:t>
            </a:r>
            <a:r>
              <a:rPr lang="en-US" sz="1200" dirty="0"/>
              <a:t>Anything not stated under “</a:t>
            </a:r>
            <a:r>
              <a:rPr lang="en-US" sz="1200" dirty="0" smtClean="0"/>
              <a:t>Authorize Purchases” and purchasing exceeding $250.00</a:t>
            </a:r>
          </a:p>
          <a:p>
            <a:pPr marL="285750" indent="-285750">
              <a:buFont typeface="Arial" panose="020B0604020202020204" pitchFamily="34" charset="0"/>
              <a:buChar char="•"/>
            </a:pPr>
            <a:r>
              <a:rPr lang="en-US" sz="1200" dirty="0"/>
              <a:t>The department/agency or the GSD/TSD Director may suspend or revoke the state authorized driver privileges for misuse of the WEX fuel credit card. </a:t>
            </a:r>
            <a:r>
              <a:rPr lang="en-US" sz="1200" dirty="0" smtClean="0"/>
              <a:t>The </a:t>
            </a:r>
            <a:r>
              <a:rPr lang="en-US" sz="1200" dirty="0"/>
              <a:t>state department/agency may take appropriate disciplinary action as may be required. </a:t>
            </a:r>
            <a:endParaRPr lang="en-US" sz="1200" dirty="0" smtClean="0"/>
          </a:p>
          <a:p>
            <a:pPr marL="285750" indent="-285750">
              <a:buFont typeface="Arial" panose="020B0604020202020204" pitchFamily="34" charset="0"/>
              <a:buChar char="•"/>
            </a:pPr>
            <a:r>
              <a:rPr lang="en-US" sz="1200" dirty="0" smtClean="0"/>
              <a:t>The </a:t>
            </a:r>
            <a:r>
              <a:rPr lang="en-US" sz="1200" dirty="0"/>
              <a:t>department/agency shall immediately notify Wright Express in the event of a lost WEX fuel card</a:t>
            </a:r>
          </a:p>
        </p:txBody>
      </p:sp>
    </p:spTree>
    <p:extLst>
      <p:ext uri="{BB962C8B-B14F-4D97-AF65-F5344CB8AC3E}">
        <p14:creationId xmlns:p14="http://schemas.microsoft.com/office/powerpoint/2010/main" val="11741633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26004"/>
            <a:ext cx="8915399" cy="850790"/>
          </a:xfrm>
        </p:spPr>
        <p:txBody>
          <a:bodyPr>
            <a:normAutofit/>
          </a:bodyPr>
          <a:lstStyle/>
          <a:p>
            <a:pPr algn="ctr"/>
            <a:r>
              <a:rPr lang="en-US" dirty="0" smtClean="0"/>
              <a:t>SCFA Requirements Agencies</a:t>
            </a:r>
            <a:endParaRPr lang="en-US" dirty="0"/>
          </a:p>
        </p:txBody>
      </p:sp>
      <p:sp>
        <p:nvSpPr>
          <p:cNvPr id="3" name="Text Placeholder 2"/>
          <p:cNvSpPr>
            <a:spLocks noGrp="1"/>
          </p:cNvSpPr>
          <p:nvPr>
            <p:ph type="body" idx="1"/>
          </p:nvPr>
        </p:nvSpPr>
        <p:spPr>
          <a:xfrm>
            <a:off x="2589212" y="1319916"/>
            <a:ext cx="8915399" cy="5311471"/>
          </a:xfrm>
        </p:spPr>
        <p:txBody>
          <a:bodyPr>
            <a:normAutofit lnSpcReduction="10000"/>
          </a:bodyPr>
          <a:lstStyle/>
          <a:p>
            <a:r>
              <a:rPr lang="en-US" sz="1200" dirty="0" smtClean="0"/>
              <a:t>SCFA may re-allocate state vehicles that are being under-utilized (less than 750 per month) within an agency or between agencies.</a:t>
            </a:r>
          </a:p>
          <a:p>
            <a:r>
              <a:rPr lang="en-US" sz="1200" dirty="0" smtClean="0"/>
              <a:t>SCFA will consider under-utilization of state vehicles when evaluating a state agency’s request for additional or different vehicles.</a:t>
            </a:r>
          </a:p>
          <a:p>
            <a:r>
              <a:rPr lang="en-US" sz="1200" dirty="0" smtClean="0"/>
              <a:t>No employee should be expected to travel if they feel unsafe due to inclement weather.  Supervisors are to ensure that drivers are fit for duty.  No short term lease vehicles will be issued while inclement weather conditions are present.</a:t>
            </a:r>
            <a:endParaRPr lang="en-US" sz="1200" dirty="0"/>
          </a:p>
          <a:p>
            <a:r>
              <a:rPr lang="en-US" sz="1200" dirty="0" smtClean="0"/>
              <a:t>State agencies are responsible for assuring that state vehicles in their custody are parked in secure areas</a:t>
            </a:r>
          </a:p>
          <a:p>
            <a:r>
              <a:rPr lang="en-US" sz="1200" dirty="0" smtClean="0"/>
              <a:t>State agencies must ensure that the subscribed preventive maintenance service is done on all leased vehicles</a:t>
            </a:r>
          </a:p>
          <a:p>
            <a:r>
              <a:rPr lang="en-US" sz="1200" dirty="0" smtClean="0"/>
              <a:t>State vehicles may be washed once a month.</a:t>
            </a:r>
          </a:p>
          <a:p>
            <a:r>
              <a:rPr lang="en-US" sz="1200" dirty="0" smtClean="0"/>
              <a:t>State agencies will not alter, modify, convert, or improve the original vehicle equipment of any state vehicle without prior written authorization</a:t>
            </a:r>
          </a:p>
          <a:p>
            <a:r>
              <a:rPr lang="en-US" sz="1200" dirty="0" smtClean="0"/>
              <a:t>Employees are not allowed to smoke or dip in state vehicles.</a:t>
            </a:r>
          </a:p>
          <a:p>
            <a:r>
              <a:rPr lang="en-US" sz="1200" dirty="0" smtClean="0"/>
              <a:t>Medical marijuana cards do not give an employee the right to operate a state vehicle while using. No employee is to operate a vehicle while under the influence.</a:t>
            </a:r>
          </a:p>
          <a:p>
            <a:r>
              <a:rPr lang="en-US" sz="1200" dirty="0" smtClean="0"/>
              <a:t>Employees may not transport alcohol in a state vehicle, nor may they transport someone who has consumed alcohol.</a:t>
            </a:r>
          </a:p>
          <a:p>
            <a:r>
              <a:rPr lang="en-US" sz="1200" dirty="0" smtClean="0"/>
              <a:t>Employees may not carry weapons, even if they have a concealed permit.  Only certified officers whose job requires them to carry firearms are allowed.</a:t>
            </a:r>
          </a:p>
          <a:p>
            <a:r>
              <a:rPr lang="en-US" sz="1200" dirty="0" smtClean="0"/>
              <a:t>No pets allowed.  Only those who are designated as an official and have received a waiver from TSD.</a:t>
            </a:r>
          </a:p>
          <a:p>
            <a:r>
              <a:rPr lang="en-US" sz="1200" dirty="0" smtClean="0"/>
              <a:t>State vehicles should not be used for personal use.</a:t>
            </a:r>
          </a:p>
          <a:p>
            <a:r>
              <a:rPr lang="en-US" sz="1200" dirty="0" smtClean="0"/>
              <a:t> </a:t>
            </a:r>
          </a:p>
          <a:p>
            <a:endParaRPr lang="en-US" dirty="0" smtClean="0"/>
          </a:p>
          <a:p>
            <a:endParaRPr lang="en-US" dirty="0"/>
          </a:p>
        </p:txBody>
      </p:sp>
    </p:spTree>
    <p:extLst>
      <p:ext uri="{BB962C8B-B14F-4D97-AF65-F5344CB8AC3E}">
        <p14:creationId xmlns:p14="http://schemas.microsoft.com/office/powerpoint/2010/main" val="41627484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0"/>
            <a:ext cx="8911687" cy="448887"/>
          </a:xfrm>
        </p:spPr>
        <p:txBody>
          <a:bodyPr>
            <a:normAutofit fontScale="90000"/>
          </a:bodyPr>
          <a:lstStyle/>
          <a:p>
            <a:r>
              <a:rPr lang="en-US" dirty="0" smtClean="0"/>
              <a:t>1.5.3 Traffic Laws and Operator Conduct</a:t>
            </a:r>
            <a:endParaRPr lang="en-US" dirty="0"/>
          </a:p>
        </p:txBody>
      </p:sp>
      <p:sp>
        <p:nvSpPr>
          <p:cNvPr id="3" name="Content Placeholder 2"/>
          <p:cNvSpPr>
            <a:spLocks noGrp="1"/>
          </p:cNvSpPr>
          <p:nvPr>
            <p:ph idx="1"/>
          </p:nvPr>
        </p:nvSpPr>
        <p:spPr>
          <a:xfrm>
            <a:off x="1604356" y="615142"/>
            <a:ext cx="10183091" cy="6059978"/>
          </a:xfrm>
        </p:spPr>
        <p:txBody>
          <a:bodyPr>
            <a:normAutofit lnSpcReduction="10000"/>
          </a:bodyPr>
          <a:lstStyle/>
          <a:p>
            <a:r>
              <a:rPr lang="en-US" dirty="0" smtClean="0"/>
              <a:t>Drivers shall obey all applicable traffic laws while operating vehicles</a:t>
            </a:r>
          </a:p>
          <a:p>
            <a:r>
              <a:rPr lang="en-US" dirty="0" smtClean="0"/>
              <a:t>Drivers must exercise appropriate caution and prudence while driving</a:t>
            </a:r>
          </a:p>
          <a:p>
            <a:r>
              <a:rPr lang="en-US" dirty="0" smtClean="0"/>
              <a:t>Drivers shall not use vehicles for inappropriate or illegal activities including personal use – no expectation of privacy in state vehicle</a:t>
            </a:r>
          </a:p>
          <a:p>
            <a:r>
              <a:rPr lang="en-US" dirty="0" smtClean="0"/>
              <a:t>Drivers who exceed 35 miles from their post of duty may use the vehicle for personal business – eating, grocery stores, </a:t>
            </a:r>
            <a:r>
              <a:rPr lang="en-US" dirty="0" err="1" smtClean="0"/>
              <a:t>etc</a:t>
            </a:r>
            <a:endParaRPr lang="en-US" dirty="0" smtClean="0"/>
          </a:p>
          <a:p>
            <a:r>
              <a:rPr lang="en-US" dirty="0" smtClean="0"/>
              <a:t>Drivers shall only utilize a cell phone with hands free while driving</a:t>
            </a:r>
          </a:p>
          <a:p>
            <a:r>
              <a:rPr lang="en-US" dirty="0" smtClean="0"/>
              <a:t>At no time may a driver text or type while driving – driver may not read from electronic device or paper source while driving</a:t>
            </a:r>
          </a:p>
          <a:p>
            <a:r>
              <a:rPr lang="en-US" dirty="0" smtClean="0"/>
              <a:t>Drivers will minimize distractions while driving – including eating &amp; playing with radio</a:t>
            </a:r>
          </a:p>
          <a:p>
            <a:r>
              <a:rPr lang="en-US" dirty="0" smtClean="0"/>
              <a:t>Drivers shall operate vehicles at or below posted speeds</a:t>
            </a:r>
          </a:p>
          <a:p>
            <a:r>
              <a:rPr lang="en-US" dirty="0" smtClean="0"/>
              <a:t>Drivers who receive a traffic citation in a state vehicle must notify TSD and are responsible for any fines that come as a result of the citation</a:t>
            </a:r>
          </a:p>
          <a:p>
            <a:r>
              <a:rPr lang="en-US" dirty="0" smtClean="0"/>
              <a:t>Drivers involved in accidents while driving who are found at fault will have their privileges suspended</a:t>
            </a:r>
          </a:p>
          <a:p>
            <a:r>
              <a:rPr lang="en-US" dirty="0" smtClean="0"/>
              <a:t>State employees should car pool to meetings, conferences </a:t>
            </a:r>
            <a:r>
              <a:rPr lang="en-US" dirty="0" err="1" smtClean="0"/>
              <a:t>etc</a:t>
            </a:r>
            <a:endParaRPr lang="en-US" dirty="0" smtClean="0"/>
          </a:p>
          <a:p>
            <a:r>
              <a:rPr lang="en-US" dirty="0" smtClean="0"/>
              <a:t>Supervisors will ensure that employees are fit for duty when driving state vehicles – fatigue; physical and emotional soundness focusing on safety  </a:t>
            </a:r>
            <a:endParaRPr lang="en-US" dirty="0"/>
          </a:p>
        </p:txBody>
      </p:sp>
    </p:spTree>
    <p:extLst>
      <p:ext uri="{BB962C8B-B14F-4D97-AF65-F5344CB8AC3E}">
        <p14:creationId xmlns:p14="http://schemas.microsoft.com/office/powerpoint/2010/main" val="6343893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49858"/>
            <a:ext cx="8915399" cy="675860"/>
          </a:xfrm>
        </p:spPr>
        <p:txBody>
          <a:bodyPr>
            <a:normAutofit fontScale="90000"/>
          </a:bodyPr>
          <a:lstStyle/>
          <a:p>
            <a:pPr algn="ctr"/>
            <a:r>
              <a:rPr lang="en-US" dirty="0" smtClean="0"/>
              <a:t>FY24 Lease Rates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058075818"/>
              </p:ext>
            </p:extLst>
          </p:nvPr>
        </p:nvGraphicFramePr>
        <p:xfrm>
          <a:off x="1481472" y="1155474"/>
          <a:ext cx="9811909" cy="5361706"/>
        </p:xfrm>
        <a:graphic>
          <a:graphicData uri="http://schemas.openxmlformats.org/drawingml/2006/table">
            <a:tbl>
              <a:tblPr/>
              <a:tblGrid>
                <a:gridCol w="799237">
                  <a:extLst>
                    <a:ext uri="{9D8B030D-6E8A-4147-A177-3AD203B41FA5}">
                      <a16:colId xmlns:a16="http://schemas.microsoft.com/office/drawing/2014/main" val="88243592"/>
                    </a:ext>
                  </a:extLst>
                </a:gridCol>
                <a:gridCol w="3298978">
                  <a:extLst>
                    <a:ext uri="{9D8B030D-6E8A-4147-A177-3AD203B41FA5}">
                      <a16:colId xmlns:a16="http://schemas.microsoft.com/office/drawing/2014/main" val="4222139978"/>
                    </a:ext>
                  </a:extLst>
                </a:gridCol>
                <a:gridCol w="862677">
                  <a:extLst>
                    <a:ext uri="{9D8B030D-6E8A-4147-A177-3AD203B41FA5}">
                      <a16:colId xmlns:a16="http://schemas.microsoft.com/office/drawing/2014/main" val="1026177838"/>
                    </a:ext>
                  </a:extLst>
                </a:gridCol>
                <a:gridCol w="786812">
                  <a:extLst>
                    <a:ext uri="{9D8B030D-6E8A-4147-A177-3AD203B41FA5}">
                      <a16:colId xmlns:a16="http://schemas.microsoft.com/office/drawing/2014/main" val="139020302"/>
                    </a:ext>
                  </a:extLst>
                </a:gridCol>
                <a:gridCol w="1207357">
                  <a:extLst>
                    <a:ext uri="{9D8B030D-6E8A-4147-A177-3AD203B41FA5}">
                      <a16:colId xmlns:a16="http://schemas.microsoft.com/office/drawing/2014/main" val="3185113442"/>
                    </a:ext>
                  </a:extLst>
                </a:gridCol>
                <a:gridCol w="969288">
                  <a:extLst>
                    <a:ext uri="{9D8B030D-6E8A-4147-A177-3AD203B41FA5}">
                      <a16:colId xmlns:a16="http://schemas.microsoft.com/office/drawing/2014/main" val="474539750"/>
                    </a:ext>
                  </a:extLst>
                </a:gridCol>
                <a:gridCol w="901268">
                  <a:extLst>
                    <a:ext uri="{9D8B030D-6E8A-4147-A177-3AD203B41FA5}">
                      <a16:colId xmlns:a16="http://schemas.microsoft.com/office/drawing/2014/main" val="1231687027"/>
                    </a:ext>
                  </a:extLst>
                </a:gridCol>
                <a:gridCol w="986292">
                  <a:extLst>
                    <a:ext uri="{9D8B030D-6E8A-4147-A177-3AD203B41FA5}">
                      <a16:colId xmlns:a16="http://schemas.microsoft.com/office/drawing/2014/main" val="3612279000"/>
                    </a:ext>
                  </a:extLst>
                </a:gridCol>
              </a:tblGrid>
              <a:tr h="264622">
                <a:tc>
                  <a:txBody>
                    <a:bodyPr/>
                    <a:lstStyle/>
                    <a:p>
                      <a:pPr algn="l" fontAlgn="b"/>
                      <a:r>
                        <a:rPr lang="en-US" sz="600" b="1" i="0" u="none" strike="noStrike">
                          <a:effectLst/>
                          <a:latin typeface="Arial" panose="020B0604020202020204" pitchFamily="34" charset="0"/>
                        </a:rPr>
                        <a:t>Vehicle</a:t>
                      </a:r>
                    </a:p>
                  </a:txBody>
                  <a:tcPr marL="4390" marR="4390" marT="4390" marB="2634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dirty="0">
                        <a:effectLst/>
                        <a:latin typeface="Arial" panose="020B0604020202020204" pitchFamily="34" charset="0"/>
                      </a:endParaRPr>
                    </a:p>
                  </a:txBody>
                  <a:tcPr marL="4390" marR="4390" marT="4390" marB="2634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dirty="0">
                        <a:effectLst/>
                        <a:latin typeface="Arial" panose="020B0604020202020204" pitchFamily="34" charset="0"/>
                      </a:endParaRPr>
                    </a:p>
                  </a:txBody>
                  <a:tcPr marL="4390" marR="4390" marT="4390" marB="2634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600" b="0" i="0" u="none" strike="noStrike" dirty="0">
                        <a:effectLst/>
                        <a:latin typeface="Arial" panose="020B0604020202020204" pitchFamily="34" charset="0"/>
                      </a:endParaRPr>
                    </a:p>
                  </a:txBody>
                  <a:tcPr marL="4390" marR="4390" marT="4390" marB="2634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Replacement </a:t>
                      </a:r>
                    </a:p>
                  </a:txBody>
                  <a:tcPr marL="4390" marR="4390" marT="4390" marB="2634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Standard</a:t>
                      </a:r>
                    </a:p>
                  </a:txBody>
                  <a:tcPr marL="4390" marR="4390" marT="4390" marB="2634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Operational </a:t>
                      </a:r>
                    </a:p>
                  </a:txBody>
                  <a:tcPr marL="4390" marR="4390" marT="4390" marB="2634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Short Term</a:t>
                      </a:r>
                    </a:p>
                  </a:txBody>
                  <a:tcPr marL="4390" marR="4390" marT="4390" marB="2634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01840994"/>
                  </a:ext>
                </a:extLst>
              </a:tr>
              <a:tr h="169177">
                <a:tc>
                  <a:txBody>
                    <a:bodyPr/>
                    <a:lstStyle/>
                    <a:p>
                      <a:pPr algn="l" fontAlgn="b"/>
                      <a:r>
                        <a:rPr lang="en-US" sz="600" b="1" i="0" u="none" strike="noStrike">
                          <a:effectLst/>
                          <a:latin typeface="Arial" panose="020B0604020202020204" pitchFamily="34" charset="0"/>
                        </a:rPr>
                        <a:t>Class </a:t>
                      </a:r>
                    </a:p>
                  </a:txBody>
                  <a:tcPr marL="4390" marR="4390" marT="4390" marB="2634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effectLst/>
                          <a:latin typeface="Arial" panose="020B0604020202020204" pitchFamily="34" charset="0"/>
                        </a:rPr>
                        <a:t>Vehicle Type</a:t>
                      </a:r>
                    </a:p>
                  </a:txBody>
                  <a:tcPr marL="4390" marR="4390" marT="4390" marB="2634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effectLst/>
                          <a:latin typeface="Arial" panose="020B0604020202020204" pitchFamily="34" charset="0"/>
                        </a:rPr>
                        <a:t>Overhead</a:t>
                      </a:r>
                    </a:p>
                  </a:txBody>
                  <a:tcPr marL="4390" marR="4390" marT="4390" marB="2634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Maint.</a:t>
                      </a:r>
                    </a:p>
                  </a:txBody>
                  <a:tcPr marL="4390" marR="4390" marT="4390" marB="2634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Fee</a:t>
                      </a:r>
                    </a:p>
                  </a:txBody>
                  <a:tcPr marL="4390" marR="4390" marT="4390" marB="2634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Lease</a:t>
                      </a:r>
                    </a:p>
                  </a:txBody>
                  <a:tcPr marL="4390" marR="4390" marT="4390" marB="2634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Lease</a:t>
                      </a:r>
                    </a:p>
                  </a:txBody>
                  <a:tcPr marL="4390" marR="4390" marT="4390" marB="2634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Lease</a:t>
                      </a:r>
                    </a:p>
                  </a:txBody>
                  <a:tcPr marL="4390" marR="4390" marT="4390" marB="2634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7614916"/>
                  </a:ext>
                </a:extLst>
              </a:tr>
              <a:tr h="169177">
                <a:tc>
                  <a:txBody>
                    <a:bodyPr/>
                    <a:lstStyle/>
                    <a:p>
                      <a:pPr algn="ctr" fontAlgn="b"/>
                      <a:r>
                        <a:rPr lang="en-US" sz="600" b="0" i="0" u="none" strike="noStrike">
                          <a:effectLst/>
                          <a:latin typeface="Arial" panose="020B0604020202020204" pitchFamily="34" charset="0"/>
                        </a:rPr>
                        <a:t>02B</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Mid Size Sedan</a:t>
                      </a:r>
                    </a:p>
                  </a:txBody>
                  <a:tcPr marL="4390" marR="4390" marT="4390" marB="2634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dirty="0" smtClean="0">
                          <a:effectLst/>
                          <a:latin typeface="Arial" panose="020B0604020202020204" pitchFamily="34" charset="0"/>
                        </a:rPr>
                        <a:t>$101.87 </a:t>
                      </a:r>
                      <a:endParaRPr lang="en-US" sz="600" b="0" i="0" u="none" strike="noStrike" dirty="0">
                        <a:effectLst/>
                        <a:latin typeface="Arial" panose="020B0604020202020204" pitchFamily="34" charset="0"/>
                      </a:endParaRPr>
                    </a:p>
                  </a:txBody>
                  <a:tcPr marL="4390" marR="4390" marT="4390" marB="2634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168</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dirty="0">
                          <a:effectLst/>
                          <a:latin typeface="Arial" panose="020B0604020202020204" pitchFamily="34" charset="0"/>
                        </a:rPr>
                        <a:t>$</a:t>
                      </a:r>
                      <a:r>
                        <a:rPr lang="en-US" sz="600" b="1" i="0" u="none" strike="noStrike" dirty="0" smtClean="0">
                          <a:effectLst/>
                          <a:latin typeface="Arial" panose="020B0604020202020204" pitchFamily="34" charset="0"/>
                        </a:rPr>
                        <a:t>392</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17.82</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5366692"/>
                  </a:ext>
                </a:extLst>
              </a:tr>
              <a:tr h="264622">
                <a:tc>
                  <a:txBody>
                    <a:bodyPr/>
                    <a:lstStyle/>
                    <a:p>
                      <a:pPr algn="ctr" fontAlgn="b"/>
                      <a:r>
                        <a:rPr lang="en-US" sz="600" b="0" i="0" u="none" strike="noStrike" dirty="0" smtClean="0">
                          <a:effectLst/>
                          <a:latin typeface="Arial" panose="020B0604020202020204" pitchFamily="34" charset="0"/>
                        </a:rPr>
                        <a:t>02BA</a:t>
                      </a:r>
                      <a:endParaRPr lang="en-US" sz="600" b="0" i="0" u="none" strike="noStrike" dirty="0">
                        <a:effectLst/>
                        <a:latin typeface="Arial" panose="020B0604020202020204" pitchFamily="34" charset="0"/>
                      </a:endParaRP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600" b="0" i="0" u="none" strike="noStrike" dirty="0">
                          <a:effectLst/>
                          <a:latin typeface="Arial" panose="020B0604020202020204" pitchFamily="34" charset="0"/>
                        </a:rPr>
                        <a:t>Mid Size Sedan - 2020/2021 Nissan Altima Commercial </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smtClean="0">
                          <a:effectLst/>
                          <a:latin typeface="Arial" panose="020B0604020202020204" pitchFamily="34" charset="0"/>
                        </a:rPr>
                        <a:t>$254</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a:effectLst/>
                          <a:latin typeface="Arial" panose="020B0604020202020204" pitchFamily="34" charset="0"/>
                        </a:rPr>
                        <a:t>$480</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600" b="0" i="0" u="none" strike="noStrike">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600" b="0" i="0" u="none" strike="noStrike">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82567964"/>
                  </a:ext>
                </a:extLst>
              </a:tr>
              <a:tr h="169177">
                <a:tc>
                  <a:txBody>
                    <a:bodyPr/>
                    <a:lstStyle/>
                    <a:p>
                      <a:pPr algn="ctr" fontAlgn="b"/>
                      <a:r>
                        <a:rPr lang="en-US" sz="600" b="0" i="0" u="none" strike="noStrike">
                          <a:effectLst/>
                          <a:latin typeface="Arial" panose="020B0604020202020204" pitchFamily="34" charset="0"/>
                        </a:rPr>
                        <a:t>02C</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Full Size Sedan</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206</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a:effectLst/>
                          <a:latin typeface="Arial" panose="020B0604020202020204" pitchFamily="34" charset="0"/>
                        </a:rPr>
                        <a:t>$</a:t>
                      </a:r>
                      <a:r>
                        <a:rPr lang="en-US" sz="600" b="1" i="0" u="none" strike="noStrike" dirty="0" smtClean="0">
                          <a:effectLst/>
                          <a:latin typeface="Arial" panose="020B0604020202020204" pitchFamily="34" charset="0"/>
                        </a:rPr>
                        <a:t>431</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19.58</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39163254"/>
                  </a:ext>
                </a:extLst>
              </a:tr>
              <a:tr h="169177">
                <a:tc>
                  <a:txBody>
                    <a:bodyPr/>
                    <a:lstStyle/>
                    <a:p>
                      <a:pPr algn="ctr" fontAlgn="b"/>
                      <a:r>
                        <a:rPr lang="en-US" sz="600" b="0" i="0" u="none" strike="noStrike">
                          <a:effectLst/>
                          <a:latin typeface="Arial" panose="020B0604020202020204" pitchFamily="34" charset="0"/>
                        </a:rPr>
                        <a:t>04A</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Mini 4X2 Pick-up</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 </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Arial" panose="020B0604020202020204" pitchFamily="34" charset="0"/>
                        </a:rPr>
                        <a:t>$152</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a:effectLst/>
                          <a:latin typeface="Arial" panose="020B0604020202020204" pitchFamily="34" charset="0"/>
                        </a:rPr>
                        <a:t>$</a:t>
                      </a:r>
                      <a:r>
                        <a:rPr lang="en-US" sz="600" b="1" i="0" u="none" strike="noStrike" dirty="0" smtClean="0">
                          <a:effectLst/>
                          <a:latin typeface="Arial" panose="020B0604020202020204" pitchFamily="34" charset="0"/>
                        </a:rPr>
                        <a:t>377</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17.13</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48502717"/>
                  </a:ext>
                </a:extLst>
              </a:tr>
              <a:tr h="169177">
                <a:tc>
                  <a:txBody>
                    <a:bodyPr/>
                    <a:lstStyle/>
                    <a:p>
                      <a:pPr algn="ctr" fontAlgn="b"/>
                      <a:r>
                        <a:rPr lang="en-US" sz="600" b="0" i="0" u="none" strike="noStrike">
                          <a:effectLst/>
                          <a:latin typeface="Arial" panose="020B0604020202020204" pitchFamily="34" charset="0"/>
                        </a:rPr>
                        <a:t>04B</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effectLst/>
                          <a:latin typeface="Arial" panose="020B0604020202020204" pitchFamily="34" charset="0"/>
                        </a:rPr>
                        <a:t>Mini 4X4 Pick-up</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174</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a:effectLst/>
                          <a:latin typeface="Arial" panose="020B0604020202020204" pitchFamily="34" charset="0"/>
                        </a:rPr>
                        <a:t>$</a:t>
                      </a:r>
                      <a:r>
                        <a:rPr lang="en-US" sz="600" b="1" i="0" u="none" strike="noStrike" dirty="0" smtClean="0">
                          <a:effectLst/>
                          <a:latin typeface="Arial" panose="020B0604020202020204" pitchFamily="34" charset="0"/>
                        </a:rPr>
                        <a:t>398</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18.11</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21548949"/>
                  </a:ext>
                </a:extLst>
              </a:tr>
              <a:tr h="169177">
                <a:tc>
                  <a:txBody>
                    <a:bodyPr/>
                    <a:lstStyle/>
                    <a:p>
                      <a:pPr algn="ctr" fontAlgn="b"/>
                      <a:r>
                        <a:rPr lang="en-US" sz="600" b="0" i="0" u="none" strike="noStrike">
                          <a:effectLst/>
                          <a:latin typeface="Arial" panose="020B0604020202020204" pitchFamily="34" charset="0"/>
                        </a:rPr>
                        <a:t>04C</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1/2 Ton 4X2 Pick-up</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$235</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smtClean="0">
                          <a:effectLst/>
                          <a:latin typeface="Arial" panose="020B0604020202020204" pitchFamily="34" charset="0"/>
                        </a:rPr>
                        <a:t>$460</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smtClean="0">
                          <a:effectLst/>
                          <a:latin typeface="Arial" panose="020B0604020202020204" pitchFamily="34" charset="0"/>
                        </a:rPr>
                        <a:t>$20.90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2864995"/>
                  </a:ext>
                </a:extLst>
              </a:tr>
              <a:tr h="169177">
                <a:tc>
                  <a:txBody>
                    <a:bodyPr/>
                    <a:lstStyle/>
                    <a:p>
                      <a:pPr algn="ctr" fontAlgn="b"/>
                      <a:r>
                        <a:rPr lang="en-US" sz="600" b="0" i="0" u="none" strike="noStrike">
                          <a:effectLst/>
                          <a:latin typeface="Arial" panose="020B0604020202020204" pitchFamily="34" charset="0"/>
                        </a:rPr>
                        <a:t>04D</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1/2 Ton 4X4 Pick-up</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$261</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smtClean="0">
                          <a:effectLst/>
                          <a:latin typeface="Arial" panose="020B0604020202020204" pitchFamily="34" charset="0"/>
                        </a:rPr>
                        <a:t>$486</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smtClean="0">
                          <a:effectLst/>
                          <a:latin typeface="Arial" panose="020B0604020202020204" pitchFamily="34" charset="0"/>
                        </a:rPr>
                        <a:t>$22.08</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41433793"/>
                  </a:ext>
                </a:extLst>
              </a:tr>
              <a:tr h="169177">
                <a:tc>
                  <a:txBody>
                    <a:bodyPr/>
                    <a:lstStyle/>
                    <a:p>
                      <a:pPr algn="ctr" fontAlgn="b"/>
                      <a:r>
                        <a:rPr lang="en-US" sz="600" b="0" i="0" u="none" strike="noStrike">
                          <a:effectLst/>
                          <a:latin typeface="Arial" panose="020B0604020202020204" pitchFamily="34" charset="0"/>
                        </a:rPr>
                        <a:t>04E</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1/2 Ton 4X4 Extended Cab Pick Up</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$208</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smtClean="0">
                          <a:effectLst/>
                          <a:latin typeface="Arial" panose="020B0604020202020204" pitchFamily="34" charset="0"/>
                        </a:rPr>
                        <a:t>$433</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smtClean="0">
                          <a:effectLst/>
                          <a:latin typeface="Arial" panose="020B0604020202020204" pitchFamily="34" charset="0"/>
                        </a:rPr>
                        <a:t>$19.68</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29069897"/>
                  </a:ext>
                </a:extLst>
              </a:tr>
              <a:tr h="169177">
                <a:tc>
                  <a:txBody>
                    <a:bodyPr/>
                    <a:lstStyle/>
                    <a:p>
                      <a:pPr algn="ctr" fontAlgn="b"/>
                      <a:r>
                        <a:rPr lang="en-US" sz="600" b="0" i="0" u="none" strike="noStrike">
                          <a:effectLst/>
                          <a:latin typeface="Arial" panose="020B0604020202020204" pitchFamily="34" charset="0"/>
                        </a:rPr>
                        <a:t>04F</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1/2 Ton 4X4 Crew Cab Pick Up</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$209</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smtClean="0">
                          <a:effectLst/>
                          <a:latin typeface="Arial" panose="020B0604020202020204" pitchFamily="34" charset="0"/>
                        </a:rPr>
                        <a:t>$434</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smtClean="0">
                          <a:effectLst/>
                          <a:latin typeface="Arial" panose="020B0604020202020204" pitchFamily="34" charset="0"/>
                        </a:rPr>
                        <a:t>$19.71</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57869181"/>
                  </a:ext>
                </a:extLst>
              </a:tr>
              <a:tr h="169177">
                <a:tc>
                  <a:txBody>
                    <a:bodyPr/>
                    <a:lstStyle/>
                    <a:p>
                      <a:pPr algn="ctr" fontAlgn="b"/>
                      <a:r>
                        <a:rPr lang="en-US" sz="600" b="0" i="0" u="none" strike="noStrike">
                          <a:effectLst/>
                          <a:latin typeface="Arial" panose="020B0604020202020204" pitchFamily="34" charset="0"/>
                        </a:rPr>
                        <a:t>04G</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3/4 Ton 4X2 Regular Cab Pick Up</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213</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a:effectLst/>
                          <a:latin typeface="Arial" panose="020B0604020202020204" pitchFamily="34" charset="0"/>
                        </a:rPr>
                        <a:t>$</a:t>
                      </a:r>
                      <a:r>
                        <a:rPr lang="en-US" sz="600" b="1" i="0" u="none" strike="noStrike" dirty="0" smtClean="0">
                          <a:effectLst/>
                          <a:latin typeface="Arial" panose="020B0604020202020204" pitchFamily="34" charset="0"/>
                        </a:rPr>
                        <a:t>437</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19.87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00049434"/>
                  </a:ext>
                </a:extLst>
              </a:tr>
              <a:tr h="169177">
                <a:tc>
                  <a:txBody>
                    <a:bodyPr/>
                    <a:lstStyle/>
                    <a:p>
                      <a:pPr algn="ctr" fontAlgn="b"/>
                      <a:r>
                        <a:rPr lang="en-US" sz="600" b="0" i="0" u="none" strike="noStrike">
                          <a:effectLst/>
                          <a:latin typeface="Arial" panose="020B0604020202020204" pitchFamily="34" charset="0"/>
                        </a:rPr>
                        <a:t>04H</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3/4 Ton 4X4 Regular Cab Pick Up</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246</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a:effectLst/>
                          <a:latin typeface="Arial" panose="020B0604020202020204" pitchFamily="34" charset="0"/>
                        </a:rPr>
                        <a:t>$</a:t>
                      </a:r>
                      <a:r>
                        <a:rPr lang="en-US" sz="600" b="1" i="0" u="none" strike="noStrike" dirty="0" smtClean="0">
                          <a:effectLst/>
                          <a:latin typeface="Arial" panose="020B0604020202020204" pitchFamily="34" charset="0"/>
                        </a:rPr>
                        <a:t>471</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21.40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26755988"/>
                  </a:ext>
                </a:extLst>
              </a:tr>
              <a:tr h="169177">
                <a:tc>
                  <a:txBody>
                    <a:bodyPr/>
                    <a:lstStyle/>
                    <a:p>
                      <a:pPr algn="ctr" fontAlgn="b"/>
                      <a:r>
                        <a:rPr lang="en-US" sz="600" b="0" i="0" u="none" strike="noStrike">
                          <a:effectLst/>
                          <a:latin typeface="Arial" panose="020B0604020202020204" pitchFamily="34" charset="0"/>
                        </a:rPr>
                        <a:t>04I</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3/4 Ton 4X4 Extended Cab Pick Up</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298</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smtClean="0">
                          <a:effectLst/>
                          <a:latin typeface="Arial" panose="020B0604020202020204" pitchFamily="34" charset="0"/>
                        </a:rPr>
                        <a:t>$523</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23.75</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83703604"/>
                  </a:ext>
                </a:extLst>
              </a:tr>
              <a:tr h="169177">
                <a:tc>
                  <a:txBody>
                    <a:bodyPr/>
                    <a:lstStyle/>
                    <a:p>
                      <a:pPr algn="ctr" fontAlgn="b"/>
                      <a:r>
                        <a:rPr lang="en-US" sz="600" b="0" i="0" u="none" strike="noStrike">
                          <a:effectLst/>
                          <a:latin typeface="Arial" panose="020B0604020202020204" pitchFamily="34" charset="0"/>
                        </a:rPr>
                        <a:t>04J</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3/4 Ton 4X4 Crew Cab Pick-up</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214</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a:effectLst/>
                          <a:latin typeface="Arial" panose="020B0604020202020204" pitchFamily="34" charset="0"/>
                        </a:rPr>
                        <a:t>$</a:t>
                      </a:r>
                      <a:r>
                        <a:rPr lang="en-US" sz="600" b="1" i="0" u="none" strike="noStrike" dirty="0" smtClean="0">
                          <a:effectLst/>
                          <a:latin typeface="Arial" panose="020B0604020202020204" pitchFamily="34" charset="0"/>
                        </a:rPr>
                        <a:t>439</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19.34</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48607644"/>
                  </a:ext>
                </a:extLst>
              </a:tr>
              <a:tr h="169177">
                <a:tc>
                  <a:txBody>
                    <a:bodyPr/>
                    <a:lstStyle/>
                    <a:p>
                      <a:pPr algn="ctr" fontAlgn="b"/>
                      <a:r>
                        <a:rPr lang="en-US" sz="600" b="0" i="0" u="none" strike="noStrike">
                          <a:effectLst/>
                          <a:latin typeface="Arial" panose="020B0604020202020204" pitchFamily="34" charset="0"/>
                        </a:rPr>
                        <a:t>04K</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1 Ton 4X4 Extended Cab Pick Up</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232</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a:effectLst/>
                          <a:latin typeface="Arial" panose="020B0604020202020204" pitchFamily="34" charset="0"/>
                        </a:rPr>
                        <a:t>$</a:t>
                      </a:r>
                      <a:r>
                        <a:rPr lang="en-US" sz="600" b="1" i="0" u="none" strike="noStrike" dirty="0" smtClean="0">
                          <a:effectLst/>
                          <a:latin typeface="Arial" panose="020B0604020202020204" pitchFamily="34" charset="0"/>
                        </a:rPr>
                        <a:t>457</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smtClean="0">
                          <a:effectLst/>
                          <a:latin typeface="Arial" panose="020B0604020202020204" pitchFamily="34" charset="0"/>
                        </a:rPr>
                        <a:t>$20.76</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6917394"/>
                  </a:ext>
                </a:extLst>
              </a:tr>
              <a:tr h="169177">
                <a:tc>
                  <a:txBody>
                    <a:bodyPr/>
                    <a:lstStyle/>
                    <a:p>
                      <a:pPr algn="ctr" fontAlgn="b"/>
                      <a:r>
                        <a:rPr lang="en-US" sz="600" b="0" i="0" u="none" strike="noStrike">
                          <a:effectLst/>
                          <a:latin typeface="Arial" panose="020B0604020202020204" pitchFamily="34" charset="0"/>
                        </a:rPr>
                        <a:t>04L</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1 Ton 4X4 Crew Cab Pick Up</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225</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a:effectLst/>
                          <a:latin typeface="Arial" panose="020B0604020202020204" pitchFamily="34" charset="0"/>
                        </a:rPr>
                        <a:t>$</a:t>
                      </a:r>
                      <a:r>
                        <a:rPr lang="en-US" sz="600" b="1" i="0" u="none" strike="noStrike" dirty="0" smtClean="0">
                          <a:effectLst/>
                          <a:latin typeface="Arial" panose="020B0604020202020204" pitchFamily="34" charset="0"/>
                        </a:rPr>
                        <a:t>449</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smtClean="0">
                          <a:effectLst/>
                          <a:latin typeface="Arial" panose="020B0604020202020204" pitchFamily="34" charset="0"/>
                        </a:rPr>
                        <a:t>$20.43</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6025230"/>
                  </a:ext>
                </a:extLst>
              </a:tr>
              <a:tr h="169177">
                <a:tc>
                  <a:txBody>
                    <a:bodyPr/>
                    <a:lstStyle/>
                    <a:p>
                      <a:pPr algn="ctr" fontAlgn="b"/>
                      <a:r>
                        <a:rPr lang="en-US" sz="600" b="0" i="0" u="none" strike="noStrike">
                          <a:effectLst/>
                          <a:latin typeface="Arial" panose="020B0604020202020204" pitchFamily="34" charset="0"/>
                        </a:rPr>
                        <a:t>05A</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Passenger Mini Van (7 - 8 Passenger)</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Arial" panose="020B0604020202020204" pitchFamily="34" charset="0"/>
                        </a:rPr>
                        <a:t>$199</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smtClean="0">
                          <a:effectLst/>
                          <a:latin typeface="Arial" panose="020B0604020202020204" pitchFamily="34" charset="0"/>
                        </a:rPr>
                        <a:t>$424</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19.25</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72833880"/>
                  </a:ext>
                </a:extLst>
              </a:tr>
              <a:tr h="316702">
                <a:tc>
                  <a:txBody>
                    <a:bodyPr/>
                    <a:lstStyle/>
                    <a:p>
                      <a:pPr algn="ctr" fontAlgn="ctr"/>
                      <a:r>
                        <a:rPr lang="en-US" sz="600" b="0" i="0" u="none" strike="noStrike">
                          <a:effectLst/>
                          <a:latin typeface="Arial" panose="020B0604020202020204" pitchFamily="34" charset="0"/>
                        </a:rPr>
                        <a:t>05AC</a:t>
                      </a:r>
                    </a:p>
                  </a:txBody>
                  <a:tcPr marL="4390" marR="4390" marT="4390" marB="2634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Passenger Mini Van </a:t>
                      </a:r>
                      <a:r>
                        <a:rPr lang="en-US" sz="600" b="1" i="0" u="none" strike="noStrike">
                          <a:effectLst/>
                          <a:latin typeface="Arial" panose="020B0604020202020204" pitchFamily="34" charset="0"/>
                        </a:rPr>
                        <a:t>Commerical</a:t>
                      </a:r>
                      <a:r>
                        <a:rPr lang="en-US" sz="600" b="0" i="0" u="none" strike="noStrike">
                          <a:effectLst/>
                          <a:latin typeface="Arial" panose="020B0604020202020204" pitchFamily="34" charset="0"/>
                        </a:rPr>
                        <a:t>(7 - 8 Passenger) Chrysler Pacifica</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 </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$544</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a:effectLst/>
                          <a:latin typeface="Arial" panose="020B0604020202020204" pitchFamily="34" charset="0"/>
                        </a:rPr>
                        <a:t>$752</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600" b="0" i="0" u="none" strike="noStrike">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600" b="0" i="0" u="none" strike="noStrike">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78590641"/>
                  </a:ext>
                </a:extLst>
              </a:tr>
              <a:tr h="169177">
                <a:tc>
                  <a:txBody>
                    <a:bodyPr/>
                    <a:lstStyle/>
                    <a:p>
                      <a:pPr algn="ctr" fontAlgn="b"/>
                      <a:r>
                        <a:rPr lang="en-US" sz="600" b="0" i="0" u="none" strike="noStrike">
                          <a:effectLst/>
                          <a:latin typeface="Arial" panose="020B0604020202020204" pitchFamily="34" charset="0"/>
                        </a:rPr>
                        <a:t>05B</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Cargo Mini Van</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170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a:effectLst/>
                          <a:latin typeface="Arial" panose="020B0604020202020204" pitchFamily="34" charset="0"/>
                        </a:rPr>
                        <a:t>$</a:t>
                      </a:r>
                      <a:r>
                        <a:rPr lang="en-US" sz="600" b="1" i="0" u="none" strike="noStrike" dirty="0" smtClean="0">
                          <a:effectLst/>
                          <a:latin typeface="Arial" panose="020B0604020202020204" pitchFamily="34" charset="0"/>
                        </a:rPr>
                        <a:t>394</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224.47 </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17.93</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19349882"/>
                  </a:ext>
                </a:extLst>
              </a:tr>
              <a:tr h="169177">
                <a:tc>
                  <a:txBody>
                    <a:bodyPr/>
                    <a:lstStyle/>
                    <a:p>
                      <a:pPr algn="ctr" fontAlgn="b"/>
                      <a:r>
                        <a:rPr lang="en-US" sz="600" b="0" i="0" u="none" strike="noStrike">
                          <a:effectLst/>
                          <a:latin typeface="Arial" panose="020B0604020202020204" pitchFamily="34" charset="0"/>
                        </a:rPr>
                        <a:t>05C</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b-NO" sz="600" b="0" i="0" u="none" strike="noStrike">
                          <a:effectLst/>
                          <a:latin typeface="Arial" panose="020B0604020202020204" pitchFamily="34" charset="0"/>
                        </a:rPr>
                        <a:t>Full Size 15 Passenger Van</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 </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Arial" panose="020B0604020202020204" pitchFamily="34" charset="0"/>
                        </a:rPr>
                        <a:t>$278</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smtClean="0">
                          <a:effectLst/>
                          <a:latin typeface="Arial" panose="020B0604020202020204" pitchFamily="34" charset="0"/>
                        </a:rPr>
                        <a:t>$503</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22.85</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78199615"/>
                  </a:ext>
                </a:extLst>
              </a:tr>
              <a:tr h="169177">
                <a:tc>
                  <a:txBody>
                    <a:bodyPr/>
                    <a:lstStyle/>
                    <a:p>
                      <a:pPr algn="ctr" fontAlgn="b"/>
                      <a:r>
                        <a:rPr lang="en-US" sz="600" b="0" i="0" u="none" strike="noStrike">
                          <a:effectLst/>
                          <a:latin typeface="Arial" panose="020B0604020202020204" pitchFamily="34" charset="0"/>
                        </a:rPr>
                        <a:t>05D</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Full Size Cargo Van</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effectLst/>
                          <a:latin typeface="Arial" panose="020B0604020202020204" pitchFamily="34" charset="0"/>
                        </a:rPr>
                        <a:t>$195</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a:effectLst/>
                          <a:latin typeface="Arial" panose="020B0604020202020204" pitchFamily="34" charset="0"/>
                        </a:rPr>
                        <a:t>$</a:t>
                      </a:r>
                      <a:r>
                        <a:rPr lang="en-US" sz="600" b="1" i="0" u="none" strike="noStrike" dirty="0" smtClean="0">
                          <a:effectLst/>
                          <a:latin typeface="Arial" panose="020B0604020202020204" pitchFamily="34" charset="0"/>
                        </a:rPr>
                        <a:t>419</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19.05</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84713370"/>
                  </a:ext>
                </a:extLst>
              </a:tr>
              <a:tr h="169177">
                <a:tc>
                  <a:txBody>
                    <a:bodyPr/>
                    <a:lstStyle/>
                    <a:p>
                      <a:pPr algn="ctr" fontAlgn="b"/>
                      <a:r>
                        <a:rPr lang="en-US" sz="600" b="0" i="0" u="none" strike="noStrike">
                          <a:effectLst/>
                          <a:latin typeface="Arial" panose="020B0604020202020204" pitchFamily="34" charset="0"/>
                        </a:rPr>
                        <a:t>05E</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b-NO" sz="600" b="0" i="0" u="none" strike="noStrike">
                          <a:effectLst/>
                          <a:latin typeface="Arial" panose="020B0604020202020204" pitchFamily="34" charset="0"/>
                        </a:rPr>
                        <a:t>Full Size 12 Passenger Van</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$129</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smtClean="0">
                          <a:effectLst/>
                          <a:latin typeface="Arial" panose="020B0604020202020204" pitchFamily="34" charset="0"/>
                        </a:rPr>
                        <a:t>$354</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smtClean="0">
                          <a:effectLst/>
                          <a:latin typeface="Arial" panose="020B0604020202020204" pitchFamily="34" charset="0"/>
                        </a:rPr>
                        <a:t>$16.07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13848826"/>
                  </a:ext>
                </a:extLst>
              </a:tr>
              <a:tr h="169177">
                <a:tc>
                  <a:txBody>
                    <a:bodyPr/>
                    <a:lstStyle/>
                    <a:p>
                      <a:pPr algn="ctr" fontAlgn="b"/>
                      <a:r>
                        <a:rPr lang="en-US" sz="600" b="0" i="0" u="none" strike="noStrike">
                          <a:effectLst/>
                          <a:latin typeface="Arial" panose="020B0604020202020204" pitchFamily="34" charset="0"/>
                        </a:rPr>
                        <a:t>06A</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Mid Size Sport Utility 4X4</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221</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a:effectLst/>
                          <a:latin typeface="Arial" panose="020B0604020202020204" pitchFamily="34" charset="0"/>
                        </a:rPr>
                        <a:t>$</a:t>
                      </a:r>
                      <a:r>
                        <a:rPr lang="en-US" sz="600" b="1" i="0" u="none" strike="noStrike" dirty="0" smtClean="0">
                          <a:effectLst/>
                          <a:latin typeface="Arial" panose="020B0604020202020204" pitchFamily="34" charset="0"/>
                        </a:rPr>
                        <a:t>446</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20.26</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62438704"/>
                  </a:ext>
                </a:extLst>
              </a:tr>
              <a:tr h="264622">
                <a:tc>
                  <a:txBody>
                    <a:bodyPr/>
                    <a:lstStyle/>
                    <a:p>
                      <a:pPr algn="ctr" fontAlgn="b"/>
                      <a:r>
                        <a:rPr lang="en-US" sz="600" b="0" i="0" u="none" strike="noStrike">
                          <a:effectLst/>
                          <a:latin typeface="Arial" panose="020B0604020202020204" pitchFamily="34" charset="0"/>
                        </a:rPr>
                        <a:t>06AM</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Arial" panose="020B0604020202020204" pitchFamily="34" charset="0"/>
                        </a:rPr>
                        <a:t>Mid Size Sport Utility 4X4 - Commercial 2020 Rogue-Toyota Rav 4</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 </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Arial" panose="020B0604020202020204" pitchFamily="34" charset="0"/>
                        </a:rPr>
                        <a:t>$361</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a:effectLst/>
                          <a:latin typeface="Arial" panose="020B0604020202020204" pitchFamily="34" charset="0"/>
                        </a:rPr>
                        <a:t>$480</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600" b="0" i="0" u="none" strike="noStrike">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600" b="0" i="0" u="none" strike="noStrike">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48428507"/>
                  </a:ext>
                </a:extLst>
              </a:tr>
              <a:tr h="264622">
                <a:tc>
                  <a:txBody>
                    <a:bodyPr/>
                    <a:lstStyle/>
                    <a:p>
                      <a:pPr algn="ctr" fontAlgn="b"/>
                      <a:r>
                        <a:rPr lang="en-US" sz="600" b="0" i="0" u="none" strike="noStrike" dirty="0" smtClean="0">
                          <a:effectLst/>
                          <a:latin typeface="Arial" panose="020B0604020202020204" pitchFamily="34" charset="0"/>
                        </a:rPr>
                        <a:t>06AP</a:t>
                      </a:r>
                      <a:endParaRPr lang="en-US" sz="600" b="0" i="0" u="none" strike="noStrike" dirty="0">
                        <a:effectLst/>
                        <a:latin typeface="Arial" panose="020B0604020202020204" pitchFamily="34" charset="0"/>
                      </a:endParaRP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Arial" panose="020B0604020202020204" pitchFamily="34" charset="0"/>
                        </a:rPr>
                        <a:t>Mid Size Sport Utility 4X4 - Commercial 2021 Ford Explorer</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 </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effectLst/>
                          <a:latin typeface="Arial" panose="020B0604020202020204" pitchFamily="34" charset="0"/>
                        </a:rPr>
                        <a:t>$422</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a:effectLst/>
                          <a:latin typeface="Arial" panose="020B0604020202020204" pitchFamily="34" charset="0"/>
                        </a:rPr>
                        <a:t>$630</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600" b="0" i="0" u="none" strike="noStrike">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600" b="0" i="0" u="none" strike="noStrike">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16733168"/>
                  </a:ext>
                </a:extLst>
              </a:tr>
              <a:tr h="169177">
                <a:tc>
                  <a:txBody>
                    <a:bodyPr/>
                    <a:lstStyle/>
                    <a:p>
                      <a:pPr algn="ctr" fontAlgn="b"/>
                      <a:r>
                        <a:rPr lang="en-US" sz="600" b="0" i="0" u="none" strike="noStrike">
                          <a:effectLst/>
                          <a:latin typeface="Arial" panose="020B0604020202020204" pitchFamily="34" charset="0"/>
                        </a:rPr>
                        <a:t>06B</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Full Size Sport Utility Vehicle 4X4</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323</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a:effectLst/>
                          <a:latin typeface="Arial" panose="020B0604020202020204" pitchFamily="34" charset="0"/>
                        </a:rPr>
                        <a:t>$</a:t>
                      </a:r>
                      <a:r>
                        <a:rPr lang="en-US" sz="600" b="1" i="0" u="none" strike="noStrike" dirty="0" smtClean="0">
                          <a:effectLst/>
                          <a:latin typeface="Arial" panose="020B0604020202020204" pitchFamily="34" charset="0"/>
                        </a:rPr>
                        <a:t>547</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dirty="0">
                          <a:effectLst/>
                          <a:latin typeface="Arial" panose="020B0604020202020204" pitchFamily="34" charset="0"/>
                        </a:rPr>
                        <a:t>$</a:t>
                      </a:r>
                      <a:r>
                        <a:rPr lang="en-US" sz="600" b="0" i="0" u="none" strike="noStrike" dirty="0" smtClean="0">
                          <a:effectLst/>
                          <a:latin typeface="Arial" panose="020B0604020202020204" pitchFamily="34" charset="0"/>
                        </a:rPr>
                        <a:t>224.47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0" i="0" u="none" strike="noStrike">
                          <a:effectLst/>
                          <a:latin typeface="Arial" panose="020B0604020202020204" pitchFamily="34" charset="0"/>
                        </a:rPr>
                        <a:t>$</a:t>
                      </a:r>
                      <a:r>
                        <a:rPr lang="en-US" sz="600" b="0" i="0" u="none" strike="noStrike" smtClean="0">
                          <a:effectLst/>
                          <a:latin typeface="Arial" panose="020B0604020202020204" pitchFamily="34" charset="0"/>
                        </a:rPr>
                        <a:t>24.88</a:t>
                      </a:r>
                      <a:endParaRPr lang="en-US" sz="600" b="0" i="0" u="none" strike="noStrike">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58858378"/>
                  </a:ext>
                </a:extLst>
              </a:tr>
              <a:tr h="264622">
                <a:tc>
                  <a:txBody>
                    <a:bodyPr/>
                    <a:lstStyle/>
                    <a:p>
                      <a:pPr algn="ctr" fontAlgn="b"/>
                      <a:r>
                        <a:rPr lang="en-US" sz="600" b="0" i="0" u="none" strike="noStrike">
                          <a:effectLst/>
                          <a:latin typeface="Arial" panose="020B0604020202020204" pitchFamily="34" charset="0"/>
                        </a:rPr>
                        <a:t>06BM</a:t>
                      </a:r>
                    </a:p>
                  </a:txBody>
                  <a:tcPr marL="4390" marR="4390" marT="4390" marB="2634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Arial" panose="020B0604020202020204" pitchFamily="34" charset="0"/>
                        </a:rPr>
                        <a:t>Full Size Sport Utility Vehicle 4X4 Commercial 2020 Ford Expedition</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dirty="0" smtClean="0">
                          <a:effectLst/>
                          <a:latin typeface="Arial" panose="020B0604020202020204" pitchFamily="34" charset="0"/>
                        </a:rPr>
                        <a:t>$101.87</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smtClean="0">
                          <a:effectLst/>
                          <a:latin typeface="Arial" panose="020B0604020202020204" pitchFamily="34" charset="0"/>
                        </a:rPr>
                        <a:t>$122.60</a:t>
                      </a:r>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Arial" panose="020B0604020202020204" pitchFamily="34" charset="0"/>
                        </a:rPr>
                        <a:t>$680</a:t>
                      </a: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600" b="1" i="0" u="none" strike="noStrike" dirty="0" smtClean="0">
                          <a:effectLst/>
                          <a:latin typeface="Arial" panose="020B0604020202020204" pitchFamily="34" charset="0"/>
                        </a:rPr>
                        <a:t>$904</a:t>
                      </a:r>
                      <a:endParaRPr lang="en-US" sz="600" b="1"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600" b="0" i="0" u="none" strike="noStrike">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600" b="0" i="0" u="none" strike="noStrike" dirty="0">
                        <a:effectLst/>
                        <a:latin typeface="Arial" panose="020B0604020202020204" pitchFamily="34" charset="0"/>
                      </a:endParaRPr>
                    </a:p>
                  </a:txBody>
                  <a:tcPr marL="4390" marR="4390" marT="4390" marB="2634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62121912"/>
                  </a:ext>
                </a:extLst>
              </a:tr>
            </a:tbl>
          </a:graphicData>
        </a:graphic>
      </p:graphicFrame>
    </p:spTree>
    <p:extLst>
      <p:ext uri="{BB962C8B-B14F-4D97-AF65-F5344CB8AC3E}">
        <p14:creationId xmlns:p14="http://schemas.microsoft.com/office/powerpoint/2010/main" val="2665205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99173"/>
          </a:xfrm>
        </p:spPr>
        <p:txBody>
          <a:bodyPr/>
          <a:lstStyle/>
          <a:p>
            <a:pPr algn="ctr"/>
            <a:r>
              <a:rPr lang="en-US" dirty="0" smtClean="0"/>
              <a:t>TSD/SCFA/Motor Pool Staff</a:t>
            </a:r>
            <a:endParaRPr lang="en-US" dirty="0"/>
          </a:p>
        </p:txBody>
      </p:sp>
      <p:sp>
        <p:nvSpPr>
          <p:cNvPr id="3" name="Content Placeholder 2"/>
          <p:cNvSpPr>
            <a:spLocks noGrp="1"/>
          </p:cNvSpPr>
          <p:nvPr>
            <p:ph idx="1"/>
          </p:nvPr>
        </p:nvSpPr>
        <p:spPr>
          <a:xfrm>
            <a:off x="2589212" y="1423283"/>
            <a:ext cx="8915400" cy="5301608"/>
          </a:xfrm>
        </p:spPr>
        <p:txBody>
          <a:bodyPr>
            <a:normAutofit/>
          </a:bodyPr>
          <a:lstStyle/>
          <a:p>
            <a:r>
              <a:rPr lang="en-US" dirty="0" smtClean="0"/>
              <a:t>James Chavez – TSD Deputy Director (505) 660-5562</a:t>
            </a:r>
          </a:p>
          <a:p>
            <a:r>
              <a:rPr lang="en-US" dirty="0" smtClean="0"/>
              <a:t>Annette Roybal – SCFA/Motor Pool Bureau Chief (505) 231-6299</a:t>
            </a:r>
          </a:p>
          <a:p>
            <a:r>
              <a:rPr lang="en-US" dirty="0" smtClean="0"/>
              <a:t>Jennifer Johnson – Accident Manager/Staff Manager (505) 670-0904</a:t>
            </a:r>
          </a:p>
          <a:p>
            <a:pPr lvl="1"/>
            <a:r>
              <a:rPr lang="en-US" dirty="0" smtClean="0"/>
              <a:t>Monica Galloway– T187 Short Term Dispatcher/Account Manager (505) 827-1957</a:t>
            </a:r>
          </a:p>
          <a:p>
            <a:pPr lvl="1"/>
            <a:r>
              <a:rPr lang="en-US" dirty="0" smtClean="0"/>
              <a:t>Sigfredo Vigil– PERA Short Term Dispatcher/Account Manager (505) 795-1546 </a:t>
            </a:r>
          </a:p>
          <a:p>
            <a:pPr lvl="1"/>
            <a:r>
              <a:rPr lang="en-US" dirty="0" smtClean="0"/>
              <a:t>Irene Robles – Maloof Short Term Dispatcher/Account Manager (505) 469-4354</a:t>
            </a:r>
          </a:p>
          <a:p>
            <a:pPr lvl="1"/>
            <a:r>
              <a:rPr lang="en-US" dirty="0" smtClean="0"/>
              <a:t>Carlos Sandoval – Maloof Short Term Dispatcher/Account Manager (505) 841-2985</a:t>
            </a:r>
          </a:p>
          <a:p>
            <a:r>
              <a:rPr lang="en-US" dirty="0" smtClean="0"/>
              <a:t>Julian Rodriguez– Motor Pool Shop Supervisor – (505) 238-5048/(505) 827-1953</a:t>
            </a:r>
          </a:p>
          <a:p>
            <a:pPr lvl="1"/>
            <a:r>
              <a:rPr lang="en-US" dirty="0" smtClean="0"/>
              <a:t>Angel Vazquez (505) 699-7627/(505) 827-1953</a:t>
            </a:r>
          </a:p>
          <a:p>
            <a:pPr lvl="1"/>
            <a:r>
              <a:rPr lang="en-US" dirty="0" smtClean="0"/>
              <a:t>Donald Ortiz (505) 827-1953</a:t>
            </a:r>
          </a:p>
          <a:p>
            <a:pPr lvl="1"/>
            <a:r>
              <a:rPr lang="en-US" dirty="0" smtClean="0"/>
              <a:t>Josh Bonham(505) 827-1953</a:t>
            </a:r>
          </a:p>
          <a:p>
            <a:pPr lvl="1"/>
            <a:r>
              <a:rPr lang="en-US" dirty="0" smtClean="0"/>
              <a:t>Clarence Benavidez (505) 841-2472</a:t>
            </a:r>
          </a:p>
          <a:p>
            <a:pPr lvl="1"/>
            <a:endParaRPr lang="en-US" dirty="0"/>
          </a:p>
        </p:txBody>
      </p:sp>
    </p:spTree>
    <p:extLst>
      <p:ext uri="{BB962C8B-B14F-4D97-AF65-F5344CB8AC3E}">
        <p14:creationId xmlns:p14="http://schemas.microsoft.com/office/powerpoint/2010/main" val="440968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008" y="151076"/>
            <a:ext cx="10852604" cy="326002"/>
          </a:xfrm>
        </p:spPr>
        <p:txBody>
          <a:bodyPr>
            <a:noAutofit/>
          </a:bodyPr>
          <a:lstStyle/>
          <a:p>
            <a:r>
              <a:rPr lang="en-US" sz="1050" dirty="0" smtClean="0"/>
              <a:t>1.  TSD </a:t>
            </a:r>
            <a:r>
              <a:rPr lang="en-US" sz="1050" b="1" dirty="0" smtClean="0"/>
              <a:t>maintenance </a:t>
            </a:r>
            <a:r>
              <a:rPr lang="en-US" sz="1050" b="1" dirty="0"/>
              <a:t>schedules </a:t>
            </a:r>
            <a:r>
              <a:rPr lang="en-US" sz="1050" dirty="0"/>
              <a:t>are driven by manufacturer recommendations. </a:t>
            </a:r>
            <a:r>
              <a:rPr lang="en-US" sz="1050" smtClean="0"/>
              <a:t>Refer </a:t>
            </a:r>
            <a:r>
              <a:rPr lang="en-US" sz="1050" dirty="0"/>
              <a:t>to this schedule when acquiring services for your leased vehicle(s).</a:t>
            </a:r>
            <a:br>
              <a:rPr lang="en-US" sz="1050" dirty="0"/>
            </a:br>
            <a:endParaRPr lang="en-US" sz="1050" dirty="0"/>
          </a:p>
        </p:txBody>
      </p:sp>
      <p:sp>
        <p:nvSpPr>
          <p:cNvPr id="3" name="Text Placeholder 2"/>
          <p:cNvSpPr>
            <a:spLocks noGrp="1"/>
          </p:cNvSpPr>
          <p:nvPr>
            <p:ph type="body" idx="1"/>
          </p:nvPr>
        </p:nvSpPr>
        <p:spPr>
          <a:xfrm>
            <a:off x="1486894" y="3069203"/>
            <a:ext cx="10384402" cy="3729162"/>
          </a:xfrm>
        </p:spPr>
        <p:txBody>
          <a:bodyPr>
            <a:noAutofit/>
          </a:bodyPr>
          <a:lstStyle/>
          <a:p>
            <a:r>
              <a:rPr lang="en-US" sz="800" b="1" dirty="0"/>
              <a:t>Make sure oil light is reset immediately after service is performed.                                         (*) Under no circumstances are tires to be rotated without balancing!!!</a:t>
            </a:r>
            <a:endParaRPr lang="en-US" sz="800" dirty="0"/>
          </a:p>
          <a:p>
            <a:r>
              <a:rPr lang="en-US" sz="800" dirty="0"/>
              <a:t>2. 	At each stop for fuel:								</a:t>
            </a:r>
          </a:p>
          <a:p>
            <a:r>
              <a:rPr lang="en-US" sz="800" dirty="0"/>
              <a:t>A.   Every effort should be made to purchase fuel at the least expensive filling station within the community that you are filling up in.  Use a Tier 2 fuel (non-refinery)   filling station which typically is referred to as non-branded filling station. The price at the pump at these Tier 2 stations are usually up to $0.10 per gallon cheaper than at a Tier 1 (refinery) name brand filling stations.</a:t>
            </a:r>
          </a:p>
          <a:p>
            <a:r>
              <a:rPr lang="en-US" sz="800" dirty="0"/>
              <a:t>B.  With a warm engine, inspect engine oil on level ground.  Add oil only when the level is at, or below ADD or MIN mark.  Never fill beyond the FULL or MAX mark.</a:t>
            </a:r>
          </a:p>
          <a:p>
            <a:r>
              <a:rPr lang="en-US" sz="800" dirty="0"/>
              <a:t>C.   Clean windshield.  Check windshield washer solvent and add if required.</a:t>
            </a:r>
          </a:p>
          <a:p>
            <a:r>
              <a:rPr lang="en-US" sz="800" dirty="0"/>
              <a:t>D.   Check tires. If vehicle is equipped with tire monitors verify tire pressure. Otherwise look for unusual wear or damage.</a:t>
            </a:r>
          </a:p>
          <a:p>
            <a:r>
              <a:rPr lang="en-US" sz="800" dirty="0"/>
              <a:t>3. 	At time of oil change:</a:t>
            </a:r>
          </a:p>
          <a:p>
            <a:r>
              <a:rPr lang="en-US" sz="800" dirty="0"/>
              <a:t>A.   Check windshield wiper blades and belts.</a:t>
            </a:r>
          </a:p>
          <a:p>
            <a:r>
              <a:rPr lang="en-US" sz="800" dirty="0"/>
              <a:t>B.   Check fluid levels of coolant reservoir, brake master-cylinder, power steering, and transmission. Add fluids as required.</a:t>
            </a:r>
          </a:p>
          <a:p>
            <a:r>
              <a:rPr lang="en-US" sz="800" dirty="0"/>
              <a:t>C.   Check all lights [headlights- high &amp; low beams, rear lights, brake lights, directional and emergency blinkers, reverse lights, license plate light, running lights, etc.) to make sure they are operational.</a:t>
            </a:r>
          </a:p>
          <a:p>
            <a:r>
              <a:rPr lang="en-US" sz="800" dirty="0"/>
              <a:t>D.  Rotate and balance tires.</a:t>
            </a:r>
          </a:p>
          <a:p>
            <a:r>
              <a:rPr lang="en-US" sz="800" dirty="0"/>
              <a:t>4 .	</a:t>
            </a:r>
            <a:r>
              <a:rPr lang="en-US" sz="800" b="1" dirty="0"/>
              <a:t>Vehicles driven less than the recommended miles annually must have the oil changed twice a year and should have the tires rotated and balanced every three months.</a:t>
            </a:r>
            <a:endParaRPr lang="en-US" sz="800" dirty="0"/>
          </a:p>
          <a:p>
            <a:r>
              <a:rPr lang="en-US" sz="800" dirty="0"/>
              <a:t>5. 	</a:t>
            </a:r>
            <a:r>
              <a:rPr lang="en-US" sz="800" b="1" dirty="0"/>
              <a:t>Vendor is to measure tread depth. Tires are rotated and balanced when tread depth of rear tires exceeds tread depth of front tires</a:t>
            </a:r>
            <a:endParaRPr lang="en-US" sz="800" dirty="0"/>
          </a:p>
          <a:p>
            <a:r>
              <a:rPr lang="en-US" sz="800" dirty="0"/>
              <a:t> </a:t>
            </a:r>
            <a:r>
              <a:rPr lang="en-US" sz="800" b="1" dirty="0" smtClean="0"/>
              <a:t>****</a:t>
            </a:r>
            <a:r>
              <a:rPr lang="en-US" sz="800" b="1" dirty="0"/>
              <a:t>Vehicles manufactured on or before 2005 need oil changed every 5,000 miles or 6 months****</a:t>
            </a:r>
            <a:endParaRPr lang="en-US" sz="800" dirty="0"/>
          </a:p>
        </p:txBody>
      </p:sp>
      <p:graphicFrame>
        <p:nvGraphicFramePr>
          <p:cNvPr id="4" name="Table 3"/>
          <p:cNvGraphicFramePr>
            <a:graphicFrameLocks noGrp="1"/>
          </p:cNvGraphicFramePr>
          <p:nvPr>
            <p:extLst>
              <p:ext uri="{D42A27DB-BD31-4B8C-83A1-F6EECF244321}">
                <p14:modId xmlns:p14="http://schemas.microsoft.com/office/powerpoint/2010/main" val="2932677420"/>
              </p:ext>
            </p:extLst>
          </p:nvPr>
        </p:nvGraphicFramePr>
        <p:xfrm>
          <a:off x="485031" y="477079"/>
          <a:ext cx="10486841" cy="2520563"/>
        </p:xfrm>
        <a:graphic>
          <a:graphicData uri="http://schemas.openxmlformats.org/drawingml/2006/table">
            <a:tbl>
              <a:tblPr firstRow="1" firstCol="1" lastRow="1" lastCol="1" bandRow="1" bandCol="1">
                <a:tableStyleId>{5C22544A-7EE6-4342-B048-85BDC9FD1C3A}</a:tableStyleId>
              </a:tblPr>
              <a:tblGrid>
                <a:gridCol w="2305405">
                  <a:extLst>
                    <a:ext uri="{9D8B030D-6E8A-4147-A177-3AD203B41FA5}">
                      <a16:colId xmlns:a16="http://schemas.microsoft.com/office/drawing/2014/main" val="1589873502"/>
                    </a:ext>
                  </a:extLst>
                </a:gridCol>
                <a:gridCol w="1083080">
                  <a:extLst>
                    <a:ext uri="{9D8B030D-6E8A-4147-A177-3AD203B41FA5}">
                      <a16:colId xmlns:a16="http://schemas.microsoft.com/office/drawing/2014/main" val="2437445771"/>
                    </a:ext>
                  </a:extLst>
                </a:gridCol>
                <a:gridCol w="991256">
                  <a:extLst>
                    <a:ext uri="{9D8B030D-6E8A-4147-A177-3AD203B41FA5}">
                      <a16:colId xmlns:a16="http://schemas.microsoft.com/office/drawing/2014/main" val="3859253726"/>
                    </a:ext>
                  </a:extLst>
                </a:gridCol>
                <a:gridCol w="1113939">
                  <a:extLst>
                    <a:ext uri="{9D8B030D-6E8A-4147-A177-3AD203B41FA5}">
                      <a16:colId xmlns:a16="http://schemas.microsoft.com/office/drawing/2014/main" val="152307060"/>
                    </a:ext>
                  </a:extLst>
                </a:gridCol>
                <a:gridCol w="1312643">
                  <a:extLst>
                    <a:ext uri="{9D8B030D-6E8A-4147-A177-3AD203B41FA5}">
                      <a16:colId xmlns:a16="http://schemas.microsoft.com/office/drawing/2014/main" val="3555219627"/>
                    </a:ext>
                  </a:extLst>
                </a:gridCol>
                <a:gridCol w="1101897">
                  <a:extLst>
                    <a:ext uri="{9D8B030D-6E8A-4147-A177-3AD203B41FA5}">
                      <a16:colId xmlns:a16="http://schemas.microsoft.com/office/drawing/2014/main" val="169665113"/>
                    </a:ext>
                  </a:extLst>
                </a:gridCol>
                <a:gridCol w="1445112">
                  <a:extLst>
                    <a:ext uri="{9D8B030D-6E8A-4147-A177-3AD203B41FA5}">
                      <a16:colId xmlns:a16="http://schemas.microsoft.com/office/drawing/2014/main" val="285738006"/>
                    </a:ext>
                  </a:extLst>
                </a:gridCol>
                <a:gridCol w="1133509">
                  <a:extLst>
                    <a:ext uri="{9D8B030D-6E8A-4147-A177-3AD203B41FA5}">
                      <a16:colId xmlns:a16="http://schemas.microsoft.com/office/drawing/2014/main" val="3044829389"/>
                    </a:ext>
                  </a:extLst>
                </a:gridCol>
              </a:tblGrid>
              <a:tr h="389443">
                <a:tc>
                  <a:txBody>
                    <a:bodyPr/>
                    <a:lstStyle/>
                    <a:p>
                      <a:pPr marL="685800" marR="742315" algn="ctr">
                        <a:lnSpc>
                          <a:spcPts val="995"/>
                        </a:lnSpc>
                        <a:spcBef>
                          <a:spcPts val="0"/>
                        </a:spcBef>
                        <a:spcAft>
                          <a:spcPts val="0"/>
                        </a:spcAft>
                      </a:pPr>
                      <a:r>
                        <a:rPr lang="en-US" sz="900">
                          <a:effectLst/>
                        </a:rPr>
                        <a:t>Service</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60325" marR="0" algn="ctr">
                        <a:lnSpc>
                          <a:spcPts val="1005"/>
                        </a:lnSpc>
                        <a:spcBef>
                          <a:spcPts val="0"/>
                        </a:spcBef>
                        <a:spcAft>
                          <a:spcPts val="0"/>
                        </a:spcAft>
                      </a:pPr>
                      <a:r>
                        <a:rPr lang="en-US" sz="900">
                          <a:effectLst/>
                        </a:rPr>
                        <a:t>Hybrid</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58420" marR="0" algn="ctr">
                        <a:spcBef>
                          <a:spcPts val="485"/>
                        </a:spcBef>
                        <a:spcAft>
                          <a:spcPts val="0"/>
                        </a:spcAft>
                      </a:pPr>
                      <a:r>
                        <a:rPr lang="en-US" sz="900">
                          <a:effectLst/>
                        </a:rPr>
                        <a:t>Ford Trucks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69850" marR="0" algn="ctr">
                        <a:lnSpc>
                          <a:spcPts val="1015"/>
                        </a:lnSpc>
                        <a:spcBef>
                          <a:spcPts val="0"/>
                        </a:spcBef>
                        <a:spcAft>
                          <a:spcPts val="0"/>
                        </a:spcAft>
                      </a:pPr>
                      <a:r>
                        <a:rPr lang="en-US" sz="900" dirty="0">
                          <a:effectLst/>
                        </a:rPr>
                        <a:t>General</a:t>
                      </a:r>
                      <a:endParaRPr lang="en-US" sz="1200" dirty="0">
                        <a:effectLst/>
                      </a:endParaRPr>
                    </a:p>
                    <a:p>
                      <a:pPr marL="69850" marR="0" algn="ctr">
                        <a:lnSpc>
                          <a:spcPts val="1015"/>
                        </a:lnSpc>
                        <a:spcBef>
                          <a:spcPts val="0"/>
                        </a:spcBef>
                        <a:spcAft>
                          <a:spcPts val="0"/>
                        </a:spcAft>
                      </a:pPr>
                      <a:r>
                        <a:rPr lang="en-US" sz="900" dirty="0">
                          <a:effectLst/>
                        </a:rPr>
                        <a:t>Motors</a:t>
                      </a:r>
                      <a:endParaRPr lang="en-US" sz="12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391160" marR="171450" algn="ctr">
                        <a:spcBef>
                          <a:spcPts val="0"/>
                        </a:spcBef>
                        <a:spcAft>
                          <a:spcPts val="0"/>
                        </a:spcAft>
                      </a:pPr>
                      <a:r>
                        <a:rPr lang="en-US" sz="900" dirty="0">
                          <a:effectLst/>
                        </a:rPr>
                        <a:t>Dodge/</a:t>
                      </a:r>
                      <a:endParaRPr lang="en-US" sz="1200" dirty="0">
                        <a:effectLst/>
                      </a:endParaRPr>
                    </a:p>
                    <a:p>
                      <a:pPr marL="391160" marR="171450" algn="ctr">
                        <a:spcBef>
                          <a:spcPts val="0"/>
                        </a:spcBef>
                        <a:spcAft>
                          <a:spcPts val="0"/>
                        </a:spcAft>
                      </a:pPr>
                      <a:r>
                        <a:rPr lang="en-US" sz="900" dirty="0">
                          <a:effectLst/>
                        </a:rPr>
                        <a:t>Chrysler</a:t>
                      </a:r>
                      <a:endParaRPr lang="en-US" sz="12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73990" marR="137160" algn="ctr">
                        <a:spcBef>
                          <a:spcPts val="0"/>
                        </a:spcBef>
                        <a:spcAft>
                          <a:spcPts val="0"/>
                        </a:spcAft>
                      </a:pPr>
                      <a:r>
                        <a:rPr lang="en-US" sz="900">
                          <a:effectLst/>
                        </a:rPr>
                        <a:t>Nissan</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68580" marR="0" algn="ctr">
                        <a:spcBef>
                          <a:spcPts val="0"/>
                        </a:spcBef>
                        <a:spcAft>
                          <a:spcPts val="0"/>
                        </a:spcAft>
                      </a:pPr>
                      <a:r>
                        <a:rPr lang="en-US" sz="900">
                          <a:effectLst/>
                        </a:rPr>
                        <a:t>Ford</a:t>
                      </a:r>
                      <a:r>
                        <a:rPr lang="en-US" sz="900" spc="160">
                          <a:effectLst/>
                        </a:rPr>
                        <a:t> </a:t>
                      </a:r>
                      <a:r>
                        <a:rPr lang="en-US" sz="900">
                          <a:effectLst/>
                        </a:rPr>
                        <a:t>Fusio</a:t>
                      </a:r>
                      <a:r>
                        <a:rPr lang="en-US" sz="900" spc="-30">
                          <a:effectLst/>
                        </a:rPr>
                        <a:t>n/</a:t>
                      </a:r>
                      <a:endParaRPr lang="en-US" sz="1200">
                        <a:effectLst/>
                      </a:endParaRPr>
                    </a:p>
                    <a:p>
                      <a:pPr marL="68580" marR="0" algn="ctr">
                        <a:spcBef>
                          <a:spcPts val="0"/>
                        </a:spcBef>
                        <a:spcAft>
                          <a:spcPts val="0"/>
                        </a:spcAft>
                      </a:pPr>
                      <a:r>
                        <a:rPr lang="en-US" sz="900" spc="-30">
                          <a:effectLst/>
                        </a:rPr>
                        <a:t>Taurus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68580" marR="0" algn="ctr">
                        <a:spcBef>
                          <a:spcPts val="0"/>
                        </a:spcBef>
                        <a:spcAft>
                          <a:spcPts val="0"/>
                        </a:spcAft>
                      </a:pPr>
                      <a:r>
                        <a:rPr lang="en-US" sz="900">
                          <a:effectLst/>
                        </a:rPr>
                        <a:t>Toyota</a:t>
                      </a:r>
                      <a:endParaRPr lang="en-US" sz="1200">
                        <a:effectLst/>
                      </a:endParaRPr>
                    </a:p>
                    <a:p>
                      <a:pPr marL="68580" marR="0" algn="ctr">
                        <a:spcBef>
                          <a:spcPts val="0"/>
                        </a:spcBef>
                        <a:spcAft>
                          <a:spcPts val="0"/>
                        </a:spcAft>
                      </a:pPr>
                      <a:r>
                        <a:rPr lang="en-US" sz="900">
                          <a:effectLst/>
                        </a:rPr>
                        <a:t>RAV 4</a:t>
                      </a:r>
                      <a:endParaRPr lang="en-US" sz="12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144740066"/>
                  </a:ext>
                </a:extLst>
              </a:tr>
              <a:tr h="486803">
                <a:tc>
                  <a:txBody>
                    <a:bodyPr/>
                    <a:lstStyle/>
                    <a:p>
                      <a:pPr marL="100330" marR="0" algn="l">
                        <a:lnSpc>
                          <a:spcPts val="915"/>
                        </a:lnSpc>
                        <a:spcBef>
                          <a:spcPts val="0"/>
                        </a:spcBef>
                        <a:spcAft>
                          <a:spcPts val="0"/>
                        </a:spcAft>
                        <a:tabLst>
                          <a:tab pos="330200" algn="l"/>
                        </a:tabLst>
                      </a:pPr>
                      <a:r>
                        <a:rPr lang="en-US" sz="850">
                          <a:effectLst/>
                        </a:rPr>
                        <a:t>A.	</a:t>
                      </a:r>
                      <a:r>
                        <a:rPr lang="en-US" sz="800">
                          <a:effectLst/>
                        </a:rPr>
                        <a:t>Oil</a:t>
                      </a:r>
                      <a:r>
                        <a:rPr lang="en-US" sz="800" spc="-5">
                          <a:effectLst/>
                        </a:rPr>
                        <a:t> </a:t>
                      </a:r>
                      <a:r>
                        <a:rPr lang="en-US" sz="800">
                          <a:effectLst/>
                        </a:rPr>
                        <a:t>Chang</a:t>
                      </a:r>
                      <a:r>
                        <a:rPr lang="en-US" sz="800" spc="-35">
                          <a:effectLst/>
                        </a:rPr>
                        <a:t>e</a:t>
                      </a:r>
                      <a:r>
                        <a:rPr lang="en-US" sz="800">
                          <a:effectLst/>
                        </a:rPr>
                        <a:t>,</a:t>
                      </a:r>
                      <a:r>
                        <a:rPr lang="en-US" sz="800" spc="-90">
                          <a:effectLst/>
                        </a:rPr>
                        <a:t> </a:t>
                      </a:r>
                      <a:r>
                        <a:rPr lang="en-US" sz="800">
                          <a:effectLst/>
                        </a:rPr>
                        <a:t>Including</a:t>
                      </a:r>
                      <a:r>
                        <a:rPr lang="en-US" sz="800" spc="-30">
                          <a:effectLst/>
                        </a:rPr>
                        <a:t> </a:t>
                      </a:r>
                      <a:r>
                        <a:rPr lang="en-US" sz="800">
                          <a:effectLst/>
                        </a:rPr>
                        <a:t>Filte</a:t>
                      </a:r>
                      <a:r>
                        <a:rPr lang="en-US" sz="800" spc="-40">
                          <a:effectLst/>
                        </a:rPr>
                        <a:t>r</a:t>
                      </a:r>
                      <a:r>
                        <a:rPr lang="en-US" sz="800">
                          <a:effectLst/>
                        </a:rPr>
                        <a:t>.</a:t>
                      </a:r>
                      <a:endParaRPr lang="en-US" sz="1200">
                        <a:effectLst/>
                      </a:endParaRPr>
                    </a:p>
                    <a:p>
                      <a:pPr marL="334645" marR="0" algn="l">
                        <a:lnSpc>
                          <a:spcPts val="895"/>
                        </a:lnSpc>
                        <a:spcBef>
                          <a:spcPts val="0"/>
                        </a:spcBef>
                        <a:spcAft>
                          <a:spcPts val="0"/>
                        </a:spcAft>
                      </a:pPr>
                      <a:r>
                        <a:rPr lang="en-US" sz="800">
                          <a:effectLst/>
                        </a:rPr>
                        <a:t>Inspect</a:t>
                      </a:r>
                      <a:r>
                        <a:rPr lang="en-US" sz="800" spc="5">
                          <a:effectLst/>
                        </a:rPr>
                        <a:t> </a:t>
                      </a:r>
                      <a:r>
                        <a:rPr lang="en-US" sz="800">
                          <a:effectLst/>
                        </a:rPr>
                        <a:t>air</a:t>
                      </a:r>
                      <a:r>
                        <a:rPr lang="en-US" sz="800" spc="20">
                          <a:effectLst/>
                        </a:rPr>
                        <a:t> </a:t>
                      </a:r>
                      <a:r>
                        <a:rPr lang="en-US" sz="800">
                          <a:effectLst/>
                        </a:rPr>
                        <a:t>filter</a:t>
                      </a:r>
                      <a:r>
                        <a:rPr lang="en-US" sz="800" spc="5">
                          <a:effectLst/>
                        </a:rPr>
                        <a:t> </a:t>
                      </a:r>
                      <a:r>
                        <a:rPr lang="en-US" sz="800">
                          <a:effectLst/>
                        </a:rPr>
                        <a:t>every</a:t>
                      </a:r>
                      <a:r>
                        <a:rPr lang="en-US" sz="800" spc="-20">
                          <a:effectLst/>
                        </a:rPr>
                        <a:t> </a:t>
                      </a:r>
                      <a:r>
                        <a:rPr lang="en-US" sz="800">
                          <a:effectLst/>
                        </a:rPr>
                        <a:t>oil</a:t>
                      </a:r>
                      <a:r>
                        <a:rPr lang="en-US" sz="800" spc="-30">
                          <a:effectLst/>
                        </a:rPr>
                        <a:t> </a:t>
                      </a:r>
                      <a:r>
                        <a:rPr lang="en-US" sz="800">
                          <a:effectLst/>
                        </a:rPr>
                        <a:t>change</a:t>
                      </a:r>
                      <a:endParaRPr lang="en-US" sz="1200">
                        <a:effectLst/>
                      </a:endParaRPr>
                    </a:p>
                    <a:p>
                      <a:pPr marL="331470" marR="0" algn="l">
                        <a:lnSpc>
                          <a:spcPts val="910"/>
                        </a:lnSpc>
                        <a:spcBef>
                          <a:spcPts val="0"/>
                        </a:spcBef>
                        <a:spcAft>
                          <a:spcPts val="0"/>
                        </a:spcAft>
                      </a:pPr>
                      <a:r>
                        <a:rPr lang="en-US" sz="800">
                          <a:effectLst/>
                        </a:rPr>
                        <a:t>and</a:t>
                      </a:r>
                      <a:r>
                        <a:rPr lang="en-US" sz="800" spc="25">
                          <a:effectLst/>
                        </a:rPr>
                        <a:t> </a:t>
                      </a:r>
                      <a:r>
                        <a:rPr lang="en-US" sz="800">
                          <a:effectLst/>
                        </a:rPr>
                        <a:t>replace as</a:t>
                      </a:r>
                      <a:r>
                        <a:rPr lang="en-US" sz="800" spc="15">
                          <a:effectLst/>
                        </a:rPr>
                        <a:t> </a:t>
                      </a:r>
                      <a:r>
                        <a:rPr lang="en-US" sz="800">
                          <a:effectLst/>
                        </a:rPr>
                        <a:t>deemed</a:t>
                      </a:r>
                      <a:r>
                        <a:rPr lang="en-US" sz="800" spc="-30">
                          <a:effectLst/>
                        </a:rPr>
                        <a:t> </a:t>
                      </a:r>
                      <a:r>
                        <a:rPr lang="en-US" sz="800">
                          <a:effectLst/>
                        </a:rPr>
                        <a:t>necessary</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35255" marR="55245" indent="57785" algn="ctr">
                        <a:spcBef>
                          <a:spcPts val="0"/>
                        </a:spcBef>
                        <a:spcAft>
                          <a:spcPts val="0"/>
                        </a:spcAft>
                      </a:pPr>
                      <a:r>
                        <a:rPr lang="en-US" sz="800">
                          <a:effectLst/>
                        </a:rPr>
                        <a:t>7,500</a:t>
                      </a:r>
                      <a:r>
                        <a:rPr lang="en-US" sz="800" spc="-35">
                          <a:effectLst/>
                        </a:rPr>
                        <a:t> </a:t>
                      </a:r>
                      <a:r>
                        <a:rPr lang="en-US" sz="800">
                          <a:effectLst/>
                        </a:rPr>
                        <a:t>miles or</a:t>
                      </a:r>
                      <a:r>
                        <a:rPr lang="en-US" sz="800" spc="25">
                          <a:effectLst/>
                        </a:rPr>
                        <a:t> </a:t>
                      </a:r>
                      <a:r>
                        <a:rPr lang="en-US" sz="800" spc="-15">
                          <a:effectLst/>
                        </a:rPr>
                        <a:t>s</a:t>
                      </a:r>
                      <a:r>
                        <a:rPr lang="en-US" sz="800" spc="-50">
                          <a:effectLst/>
                        </a:rPr>
                        <a:t>i</a:t>
                      </a:r>
                      <a:r>
                        <a:rPr lang="en-US" sz="800">
                          <a:effectLst/>
                        </a:rPr>
                        <a:t>x</a:t>
                      </a:r>
                      <a:r>
                        <a:rPr lang="en-US" sz="800" spc="-45">
                          <a:effectLst/>
                        </a:rPr>
                        <a:t> </a:t>
                      </a:r>
                      <a:r>
                        <a:rPr lang="en-US" sz="800">
                          <a:effectLst/>
                        </a:rPr>
                        <a:t>months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95885" marR="73025" algn="ctr">
                        <a:spcBef>
                          <a:spcPts val="455"/>
                        </a:spcBef>
                        <a:spcAft>
                          <a:spcPts val="0"/>
                        </a:spcAft>
                      </a:pPr>
                      <a:r>
                        <a:rPr lang="en-US" sz="800" dirty="0">
                          <a:effectLst/>
                        </a:rPr>
                        <a:t>7,500</a:t>
                      </a:r>
                      <a:r>
                        <a:rPr lang="en-US" sz="800" spc="-50" dirty="0">
                          <a:effectLst/>
                        </a:rPr>
                        <a:t> </a:t>
                      </a:r>
                      <a:r>
                        <a:rPr lang="en-US" sz="800" dirty="0">
                          <a:effectLst/>
                        </a:rPr>
                        <a:t>miles or six months</a:t>
                      </a:r>
                      <a:endParaRPr lang="en-US" sz="12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299720" marR="104140" indent="-234315" algn="ctr">
                        <a:spcBef>
                          <a:spcPts val="0"/>
                        </a:spcBef>
                        <a:spcAft>
                          <a:spcPts val="0"/>
                        </a:spcAft>
                      </a:pPr>
                      <a:r>
                        <a:rPr lang="en-US" sz="800" spc="-10">
                          <a:effectLst/>
                        </a:rPr>
                        <a:t>7</a:t>
                      </a:r>
                      <a:r>
                        <a:rPr lang="en-US" sz="800" spc="-90">
                          <a:effectLst/>
                        </a:rPr>
                        <a:t>,</a:t>
                      </a:r>
                      <a:r>
                        <a:rPr lang="en-US" sz="800">
                          <a:effectLst/>
                        </a:rPr>
                        <a:t>500</a:t>
                      </a:r>
                      <a:r>
                        <a:rPr lang="en-US" sz="800" spc="-55">
                          <a:effectLst/>
                        </a:rPr>
                        <a:t> </a:t>
                      </a:r>
                      <a:r>
                        <a:rPr lang="en-US" sz="800">
                          <a:effectLst/>
                        </a:rPr>
                        <a:t>miles</a:t>
                      </a:r>
                      <a:r>
                        <a:rPr lang="en-US" sz="800" spc="40">
                          <a:effectLst/>
                        </a:rPr>
                        <a:t> </a:t>
                      </a:r>
                      <a:r>
                        <a:rPr lang="en-US" sz="800">
                          <a:effectLst/>
                        </a:rPr>
                        <a:t>or six months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60960" marR="0" algn="ctr">
                        <a:spcBef>
                          <a:spcPts val="0"/>
                        </a:spcBef>
                        <a:spcAft>
                          <a:spcPts val="0"/>
                        </a:spcAft>
                      </a:pPr>
                      <a:r>
                        <a:rPr lang="en-US" sz="800">
                          <a:effectLst/>
                        </a:rPr>
                        <a:t>6,000</a:t>
                      </a:r>
                      <a:r>
                        <a:rPr lang="en-US" sz="800" spc="-65">
                          <a:effectLst/>
                        </a:rPr>
                        <a:t> </a:t>
                      </a:r>
                      <a:r>
                        <a:rPr lang="en-US" sz="800" spc="-45">
                          <a:effectLst/>
                        </a:rPr>
                        <a:t>m</a:t>
                      </a:r>
                      <a:r>
                        <a:rPr lang="en-US" sz="800" spc="-40">
                          <a:effectLst/>
                        </a:rPr>
                        <a:t>i</a:t>
                      </a:r>
                      <a:r>
                        <a:rPr lang="en-US" sz="800">
                          <a:effectLst/>
                        </a:rPr>
                        <a:t>les</a:t>
                      </a:r>
                      <a:r>
                        <a:rPr lang="en-US" sz="800" spc="-40">
                          <a:effectLst/>
                        </a:rPr>
                        <a:t> </a:t>
                      </a:r>
                      <a:r>
                        <a:rPr lang="en-US" sz="800">
                          <a:effectLst/>
                        </a:rPr>
                        <a:t>or</a:t>
                      </a:r>
                      <a:r>
                        <a:rPr lang="en-US" sz="800" spc="5">
                          <a:effectLst/>
                        </a:rPr>
                        <a:t> </a:t>
                      </a:r>
                      <a:r>
                        <a:rPr lang="en-US" sz="800">
                          <a:effectLst/>
                        </a:rPr>
                        <a:t>six</a:t>
                      </a:r>
                      <a:r>
                        <a:rPr lang="en-US" sz="800" spc="-5">
                          <a:effectLst/>
                        </a:rPr>
                        <a:t> </a:t>
                      </a:r>
                      <a:r>
                        <a:rPr lang="en-US" sz="800">
                          <a:effectLst/>
                        </a:rPr>
                        <a:t>months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14300" marR="118110" algn="ctr">
                        <a:spcBef>
                          <a:spcPts val="0"/>
                        </a:spcBef>
                        <a:spcAft>
                          <a:spcPts val="0"/>
                        </a:spcAft>
                      </a:pPr>
                      <a:r>
                        <a:rPr lang="en-US" sz="800" spc="-10">
                          <a:effectLst/>
                        </a:rPr>
                        <a:t>6</a:t>
                      </a:r>
                      <a:r>
                        <a:rPr lang="en-US" sz="800" spc="-90">
                          <a:effectLst/>
                        </a:rPr>
                        <a:t>,</a:t>
                      </a:r>
                      <a:r>
                        <a:rPr lang="en-US" sz="800">
                          <a:effectLst/>
                        </a:rPr>
                        <a:t>500</a:t>
                      </a:r>
                      <a:r>
                        <a:rPr lang="en-US" sz="800" spc="-40">
                          <a:effectLst/>
                        </a:rPr>
                        <a:t> m</a:t>
                      </a:r>
                      <a:r>
                        <a:rPr lang="en-US" sz="800">
                          <a:effectLst/>
                        </a:rPr>
                        <a:t>iles</a:t>
                      </a:r>
                      <a:r>
                        <a:rPr lang="en-US" sz="800" spc="5">
                          <a:effectLst/>
                        </a:rPr>
                        <a:t> </a:t>
                      </a:r>
                      <a:r>
                        <a:rPr lang="en-US" sz="800">
                          <a:effectLst/>
                        </a:rPr>
                        <a:t>or six months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77800" marR="0" algn="ctr">
                        <a:spcBef>
                          <a:spcPts val="0"/>
                        </a:spcBef>
                        <a:spcAft>
                          <a:spcPts val="0"/>
                        </a:spcAft>
                      </a:pPr>
                      <a:r>
                        <a:rPr lang="en-US" sz="800">
                          <a:effectLst/>
                        </a:rPr>
                        <a:t>7,500</a:t>
                      </a:r>
                      <a:r>
                        <a:rPr lang="en-US" sz="800" spc="-40">
                          <a:effectLst/>
                        </a:rPr>
                        <a:t> </a:t>
                      </a:r>
                      <a:r>
                        <a:rPr lang="en-US" sz="800">
                          <a:effectLst/>
                        </a:rPr>
                        <a:t>miles</a:t>
                      </a:r>
                      <a:r>
                        <a:rPr lang="en-US" sz="800" spc="20">
                          <a:effectLst/>
                        </a:rPr>
                        <a:t> </a:t>
                      </a:r>
                      <a:r>
                        <a:rPr lang="en-US" sz="800">
                          <a:effectLst/>
                        </a:rPr>
                        <a:t>or</a:t>
                      </a:r>
                      <a:r>
                        <a:rPr lang="en-US" sz="800" spc="5">
                          <a:effectLst/>
                        </a:rPr>
                        <a:t> </a:t>
                      </a:r>
                      <a:r>
                        <a:rPr lang="en-US" sz="800">
                          <a:effectLst/>
                        </a:rPr>
                        <a:t>six</a:t>
                      </a:r>
                      <a:r>
                        <a:rPr lang="en-US" sz="800" spc="-35">
                          <a:effectLst/>
                        </a:rPr>
                        <a:t> </a:t>
                      </a:r>
                      <a:r>
                        <a:rPr lang="en-US" sz="800">
                          <a:effectLst/>
                        </a:rPr>
                        <a:t>months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57150" marR="0" algn="ctr">
                        <a:spcBef>
                          <a:spcPts val="0"/>
                        </a:spcBef>
                        <a:spcAft>
                          <a:spcPts val="0"/>
                        </a:spcAft>
                      </a:pPr>
                      <a:r>
                        <a:rPr lang="en-US" sz="800">
                          <a:effectLst/>
                        </a:rPr>
                        <a:t>5,000 miles or </a:t>
                      </a:r>
                      <a:endParaRPr lang="en-US" sz="1200">
                        <a:effectLst/>
                      </a:endParaRPr>
                    </a:p>
                    <a:p>
                      <a:pPr marL="57150" marR="0" algn="ctr">
                        <a:spcBef>
                          <a:spcPts val="0"/>
                        </a:spcBef>
                        <a:spcAft>
                          <a:spcPts val="0"/>
                        </a:spcAft>
                      </a:pPr>
                      <a:r>
                        <a:rPr lang="en-US" sz="800">
                          <a:effectLst/>
                        </a:rPr>
                        <a:t>six months</a:t>
                      </a:r>
                      <a:endParaRPr lang="en-US" sz="12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7699554"/>
                  </a:ext>
                </a:extLst>
              </a:tr>
              <a:tr h="259629">
                <a:tc>
                  <a:txBody>
                    <a:bodyPr/>
                    <a:lstStyle/>
                    <a:p>
                      <a:pPr marL="106680" marR="0" algn="l">
                        <a:lnSpc>
                          <a:spcPts val="875"/>
                        </a:lnSpc>
                        <a:spcBef>
                          <a:spcPts val="0"/>
                        </a:spcBef>
                        <a:spcAft>
                          <a:spcPts val="0"/>
                        </a:spcAft>
                        <a:tabLst>
                          <a:tab pos="330200" algn="l"/>
                        </a:tabLst>
                      </a:pPr>
                      <a:r>
                        <a:rPr lang="en-US" sz="800" dirty="0">
                          <a:effectLst/>
                        </a:rPr>
                        <a:t>B.</a:t>
                      </a:r>
                      <a:r>
                        <a:rPr lang="en-US" sz="800" spc="-175" dirty="0">
                          <a:effectLst/>
                        </a:rPr>
                        <a:t> </a:t>
                      </a:r>
                      <a:r>
                        <a:rPr lang="en-US" sz="800" dirty="0">
                          <a:effectLst/>
                        </a:rPr>
                        <a:t>	Rotate</a:t>
                      </a:r>
                      <a:r>
                        <a:rPr lang="en-US" sz="800" spc="-20" dirty="0">
                          <a:effectLst/>
                        </a:rPr>
                        <a:t> </a:t>
                      </a:r>
                      <a:r>
                        <a:rPr lang="en-US" sz="800" dirty="0">
                          <a:effectLst/>
                        </a:rPr>
                        <a:t>and</a:t>
                      </a:r>
                      <a:r>
                        <a:rPr lang="en-US" sz="800" spc="20" dirty="0">
                          <a:effectLst/>
                        </a:rPr>
                        <a:t> </a:t>
                      </a:r>
                      <a:r>
                        <a:rPr lang="en-US" sz="800" dirty="0">
                          <a:effectLst/>
                        </a:rPr>
                        <a:t>Balance</a:t>
                      </a:r>
                      <a:r>
                        <a:rPr lang="en-US" sz="800" spc="-35" dirty="0">
                          <a:effectLst/>
                        </a:rPr>
                        <a:t> </a:t>
                      </a:r>
                      <a:r>
                        <a:rPr lang="en-US" sz="800" dirty="0">
                          <a:effectLst/>
                        </a:rPr>
                        <a:t>Tires</a:t>
                      </a:r>
                      <a:r>
                        <a:rPr lang="en-US" sz="800" spc="-15" dirty="0">
                          <a:effectLst/>
                        </a:rPr>
                        <a:t> </a:t>
                      </a:r>
                      <a:r>
                        <a:rPr lang="en-US" sz="800" spc="-40" dirty="0">
                          <a:effectLst/>
                        </a:rPr>
                        <a:t>(</a:t>
                      </a:r>
                      <a:r>
                        <a:rPr lang="en-US" sz="800" spc="-35" dirty="0">
                          <a:effectLst/>
                        </a:rPr>
                        <a:t>*</a:t>
                      </a:r>
                      <a:r>
                        <a:rPr lang="en-US" sz="800" dirty="0">
                          <a:effectLst/>
                        </a:rPr>
                        <a:t>)</a:t>
                      </a:r>
                      <a:endParaRPr lang="en-US" sz="1200" dirty="0">
                        <a:effectLst/>
                        <a:latin typeface="Times New Roman" panose="02020603050405020304" pitchFamily="18" charset="0"/>
                        <a:ea typeface="Times New Roman" panose="02020603050405020304" pitchFamily="18" charset="0"/>
                      </a:endParaRPr>
                    </a:p>
                  </a:txBody>
                  <a:tcPr marL="0" marR="0" marT="0" marB="0" anchor="ctr"/>
                </a:tc>
                <a:tc gridSpan="4">
                  <a:txBody>
                    <a:bodyPr/>
                    <a:lstStyle/>
                    <a:p>
                      <a:pPr marL="1463040" marR="459105" algn="ctr">
                        <a:spcBef>
                          <a:spcPts val="0"/>
                        </a:spcBef>
                        <a:spcAft>
                          <a:spcPts val="0"/>
                        </a:spcAft>
                        <a:tabLst>
                          <a:tab pos="2893695" algn="l"/>
                          <a:tab pos="2936875" algn="l"/>
                        </a:tabLst>
                      </a:pPr>
                      <a:r>
                        <a:rPr lang="en-US" sz="800">
                          <a:effectLst/>
                        </a:rPr>
                        <a:t>See Note #5</a:t>
                      </a:r>
                      <a:endParaRPr lang="en-US" sz="1200">
                        <a:effectLst/>
                        <a:latin typeface="Times New Roman" panose="02020603050405020304" pitchFamily="18" charset="0"/>
                        <a:ea typeface="Times New Roman" panose="02020603050405020304" pitchFamily="18"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57150" marR="0" algn="ctr">
                        <a:spcBef>
                          <a:spcPts val="0"/>
                        </a:spcBef>
                        <a:spcAft>
                          <a:spcPts val="0"/>
                        </a:spcAft>
                      </a:pPr>
                      <a:r>
                        <a:rPr lang="en-US" sz="800">
                          <a:effectLst/>
                        </a:rPr>
                        <a:t> </a:t>
                      </a:r>
                      <a:endParaRPr lang="en-US" sz="12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15393045"/>
                  </a:ext>
                </a:extLst>
              </a:tr>
              <a:tr h="173086">
                <a:tc>
                  <a:txBody>
                    <a:bodyPr/>
                    <a:lstStyle/>
                    <a:p>
                      <a:pPr marL="103505" marR="0" algn="l">
                        <a:lnSpc>
                          <a:spcPts val="915"/>
                        </a:lnSpc>
                        <a:spcBef>
                          <a:spcPts val="0"/>
                        </a:spcBef>
                        <a:spcAft>
                          <a:spcPts val="0"/>
                        </a:spcAft>
                      </a:pPr>
                      <a:r>
                        <a:rPr lang="en-US" sz="1050" spc="-35" dirty="0">
                          <a:effectLst/>
                        </a:rPr>
                        <a:t>c</a:t>
                      </a:r>
                      <a:r>
                        <a:rPr lang="en-US" sz="1050" dirty="0">
                          <a:effectLst/>
                        </a:rPr>
                        <a:t>.  </a:t>
                      </a:r>
                      <a:r>
                        <a:rPr lang="en-US" sz="1050" spc="140" dirty="0">
                          <a:effectLst/>
                        </a:rPr>
                        <a:t> </a:t>
                      </a:r>
                      <a:r>
                        <a:rPr lang="en-US" sz="800" dirty="0">
                          <a:effectLst/>
                        </a:rPr>
                        <a:t>Transmission</a:t>
                      </a:r>
                      <a:r>
                        <a:rPr lang="en-US" sz="800" spc="-35" dirty="0">
                          <a:effectLst/>
                        </a:rPr>
                        <a:t> </a:t>
                      </a:r>
                      <a:r>
                        <a:rPr lang="en-US" sz="800" dirty="0">
                          <a:effectLst/>
                        </a:rPr>
                        <a:t>Ser</a:t>
                      </a:r>
                      <a:r>
                        <a:rPr lang="en-US" sz="800" spc="-35" dirty="0">
                          <a:effectLst/>
                        </a:rPr>
                        <a:t>vi</a:t>
                      </a:r>
                      <a:r>
                        <a:rPr lang="en-US" sz="800" dirty="0">
                          <a:effectLst/>
                        </a:rPr>
                        <a:t>ce</a:t>
                      </a:r>
                      <a:endParaRPr lang="en-US" sz="12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50495" marR="0" algn="ctr">
                        <a:spcBef>
                          <a:spcPts val="0"/>
                        </a:spcBef>
                        <a:spcAft>
                          <a:spcPts val="0"/>
                        </a:spcAft>
                      </a:pPr>
                      <a:r>
                        <a:rPr lang="en-US" sz="800">
                          <a:effectLst/>
                        </a:rPr>
                        <a:t>50,000</a:t>
                      </a:r>
                      <a:r>
                        <a:rPr lang="en-US" sz="800" spc="-25">
                          <a:effectLst/>
                        </a:rPr>
                        <a:t> </a:t>
                      </a:r>
                      <a:r>
                        <a:rPr lang="en-US" sz="800">
                          <a:effectLst/>
                        </a:rPr>
                        <a:t>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79375" marR="0" algn="ctr">
                        <a:spcBef>
                          <a:spcPts val="135"/>
                        </a:spcBef>
                        <a:spcAft>
                          <a:spcPts val="0"/>
                        </a:spcAft>
                      </a:pPr>
                      <a:r>
                        <a:rPr lang="en-US" sz="800">
                          <a:effectLst/>
                        </a:rPr>
                        <a:t>100,000</a:t>
                      </a:r>
                      <a:r>
                        <a:rPr lang="en-US" sz="800" spc="-25">
                          <a:effectLst/>
                        </a:rPr>
                        <a:t> </a:t>
                      </a:r>
                      <a:r>
                        <a:rPr lang="en-US" sz="800">
                          <a:effectLst/>
                        </a:rPr>
                        <a:t>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75260" marR="0" algn="ctr">
                        <a:spcBef>
                          <a:spcPts val="160"/>
                        </a:spcBef>
                        <a:spcAft>
                          <a:spcPts val="0"/>
                        </a:spcAft>
                      </a:pPr>
                      <a:r>
                        <a:rPr lang="en-US" sz="800">
                          <a:effectLst/>
                        </a:rPr>
                        <a:t>100,000</a:t>
                      </a:r>
                      <a:r>
                        <a:rPr lang="en-US" sz="800" spc="-25">
                          <a:effectLst/>
                        </a:rPr>
                        <a:t> </a:t>
                      </a:r>
                      <a:r>
                        <a:rPr lang="en-US" sz="800">
                          <a:effectLst/>
                        </a:rPr>
                        <a:t>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60960" marR="0" algn="ctr">
                        <a:spcBef>
                          <a:spcPts val="135"/>
                        </a:spcBef>
                        <a:spcAft>
                          <a:spcPts val="0"/>
                        </a:spcAft>
                      </a:pPr>
                      <a:r>
                        <a:rPr lang="en-US" sz="800" dirty="0">
                          <a:effectLst/>
                        </a:rPr>
                        <a:t>100,000</a:t>
                      </a:r>
                      <a:r>
                        <a:rPr lang="en-US" sz="800" spc="-50" dirty="0">
                          <a:effectLst/>
                        </a:rPr>
                        <a:t> </a:t>
                      </a:r>
                      <a:r>
                        <a:rPr lang="en-US" sz="800" dirty="0">
                          <a:effectLst/>
                        </a:rPr>
                        <a:t>miles</a:t>
                      </a:r>
                      <a:endParaRPr lang="en-US" sz="12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160"/>
                        </a:spcBef>
                        <a:spcAft>
                          <a:spcPts val="0"/>
                        </a:spcAft>
                      </a:pPr>
                      <a:r>
                        <a:rPr lang="en-US" sz="800">
                          <a:effectLst/>
                        </a:rPr>
                        <a:t>100,000</a:t>
                      </a:r>
                      <a:r>
                        <a:rPr lang="en-US" sz="800" spc="-50">
                          <a:effectLst/>
                        </a:rPr>
                        <a:t> </a:t>
                      </a:r>
                      <a:r>
                        <a:rPr lang="en-US" sz="800">
                          <a:effectLst/>
                        </a:rPr>
                        <a:t>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57150" marR="0" algn="ctr">
                        <a:spcBef>
                          <a:spcPts val="180"/>
                        </a:spcBef>
                        <a:spcAft>
                          <a:spcPts val="0"/>
                        </a:spcAft>
                      </a:pPr>
                      <a:r>
                        <a:rPr lang="en-US" sz="800">
                          <a:effectLst/>
                        </a:rPr>
                        <a:t>10</a:t>
                      </a:r>
                      <a:r>
                        <a:rPr lang="en-US" sz="800" spc="-40">
                          <a:effectLst/>
                        </a:rPr>
                        <a:t>0</a:t>
                      </a:r>
                      <a:r>
                        <a:rPr lang="en-US" sz="800" spc="-25">
                          <a:effectLst/>
                        </a:rPr>
                        <a:t>,</a:t>
                      </a:r>
                      <a:r>
                        <a:rPr lang="en-US" sz="800">
                          <a:effectLst/>
                        </a:rPr>
                        <a:t>000</a:t>
                      </a:r>
                      <a:r>
                        <a:rPr lang="en-US" sz="800" spc="50">
                          <a:effectLst/>
                        </a:rPr>
                        <a:t> </a:t>
                      </a:r>
                      <a:r>
                        <a:rPr lang="en-US" sz="800">
                          <a:effectLst/>
                        </a:rPr>
                        <a:t>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57150" marR="0" algn="ctr">
                        <a:spcBef>
                          <a:spcPts val="0"/>
                        </a:spcBef>
                        <a:spcAft>
                          <a:spcPts val="0"/>
                        </a:spcAft>
                      </a:pPr>
                      <a:r>
                        <a:rPr lang="en-US" sz="800">
                          <a:effectLst/>
                        </a:rPr>
                        <a:t>60,000 miles</a:t>
                      </a:r>
                      <a:endParaRPr lang="en-US" sz="12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00611194"/>
                  </a:ext>
                </a:extLst>
              </a:tr>
              <a:tr h="173086">
                <a:tc>
                  <a:txBody>
                    <a:bodyPr/>
                    <a:lstStyle/>
                    <a:p>
                      <a:pPr marL="106680" marR="0" algn="l">
                        <a:lnSpc>
                          <a:spcPts val="865"/>
                        </a:lnSpc>
                        <a:spcBef>
                          <a:spcPts val="0"/>
                        </a:spcBef>
                        <a:spcAft>
                          <a:spcPts val="0"/>
                        </a:spcAft>
                      </a:pPr>
                      <a:r>
                        <a:rPr lang="en-US" sz="800" spc="-20" dirty="0">
                          <a:effectLst/>
                        </a:rPr>
                        <a:t>D</a:t>
                      </a:r>
                      <a:r>
                        <a:rPr lang="en-US" sz="800" dirty="0">
                          <a:effectLst/>
                        </a:rPr>
                        <a:t>.   </a:t>
                      </a:r>
                      <a:r>
                        <a:rPr lang="en-US" sz="800" spc="10" dirty="0">
                          <a:effectLst/>
                        </a:rPr>
                        <a:t> </a:t>
                      </a:r>
                      <a:r>
                        <a:rPr lang="en-US" sz="800" dirty="0">
                          <a:effectLst/>
                        </a:rPr>
                        <a:t>Brake</a:t>
                      </a:r>
                      <a:r>
                        <a:rPr lang="en-US" sz="800" spc="-25" dirty="0">
                          <a:effectLst/>
                        </a:rPr>
                        <a:t> </a:t>
                      </a:r>
                      <a:r>
                        <a:rPr lang="en-US" sz="800" dirty="0">
                          <a:effectLst/>
                        </a:rPr>
                        <a:t>Inspection</a:t>
                      </a:r>
                      <a:endParaRPr lang="en-US" sz="12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75260" marR="0" algn="ctr">
                        <a:spcBef>
                          <a:spcPts val="0"/>
                        </a:spcBef>
                        <a:spcAft>
                          <a:spcPts val="0"/>
                        </a:spcAft>
                      </a:pPr>
                      <a:r>
                        <a:rPr lang="en-US" sz="800">
                          <a:effectLst/>
                        </a:rPr>
                        <a:t>7,500</a:t>
                      </a:r>
                      <a:r>
                        <a:rPr lang="en-US" sz="800" spc="-10">
                          <a:effectLst/>
                        </a:rPr>
                        <a:t> </a:t>
                      </a:r>
                      <a:r>
                        <a:rPr lang="en-US" sz="800">
                          <a:effectLst/>
                        </a:rPr>
                        <a:t>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09855" marR="0" algn="ctr">
                        <a:spcBef>
                          <a:spcPts val="180"/>
                        </a:spcBef>
                        <a:spcAft>
                          <a:spcPts val="0"/>
                        </a:spcAft>
                      </a:pPr>
                      <a:r>
                        <a:rPr lang="en-US" sz="800" spc="-50">
                          <a:effectLst/>
                        </a:rPr>
                        <a:t>7,5</a:t>
                      </a:r>
                      <a:r>
                        <a:rPr lang="en-US" sz="800">
                          <a:effectLst/>
                        </a:rPr>
                        <a:t>00</a:t>
                      </a:r>
                      <a:r>
                        <a:rPr lang="en-US" sz="800" spc="30">
                          <a:effectLst/>
                        </a:rPr>
                        <a:t> </a:t>
                      </a:r>
                      <a:r>
                        <a:rPr lang="en-US" sz="800">
                          <a:effectLst/>
                        </a:rPr>
                        <a:t>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202565" marR="0" algn="ctr">
                        <a:spcBef>
                          <a:spcPts val="180"/>
                        </a:spcBef>
                        <a:spcAft>
                          <a:spcPts val="0"/>
                        </a:spcAft>
                      </a:pPr>
                      <a:r>
                        <a:rPr lang="en-US" sz="800" dirty="0">
                          <a:effectLst/>
                        </a:rPr>
                        <a:t>7,500</a:t>
                      </a:r>
                      <a:r>
                        <a:rPr lang="en-US" sz="800" spc="-10" dirty="0">
                          <a:effectLst/>
                        </a:rPr>
                        <a:t> </a:t>
                      </a:r>
                      <a:r>
                        <a:rPr lang="en-US" sz="800" dirty="0">
                          <a:effectLst/>
                        </a:rPr>
                        <a:t>miles</a:t>
                      </a:r>
                      <a:endParaRPr lang="en-US" sz="12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60960" marR="0" algn="ctr">
                        <a:spcBef>
                          <a:spcPts val="180"/>
                        </a:spcBef>
                        <a:spcAft>
                          <a:spcPts val="0"/>
                        </a:spcAft>
                      </a:pPr>
                      <a:r>
                        <a:rPr lang="en-US" sz="800">
                          <a:effectLst/>
                        </a:rPr>
                        <a:t>6,000</a:t>
                      </a:r>
                      <a:r>
                        <a:rPr lang="en-US" sz="800" spc="-30">
                          <a:effectLst/>
                        </a:rPr>
                        <a:t> </a:t>
                      </a:r>
                      <a:r>
                        <a:rPr lang="en-US" sz="800">
                          <a:effectLst/>
                        </a:rPr>
                        <a:t>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57150" marR="0" algn="ctr">
                        <a:spcBef>
                          <a:spcPts val="180"/>
                        </a:spcBef>
                        <a:spcAft>
                          <a:spcPts val="0"/>
                        </a:spcAft>
                      </a:pPr>
                      <a:r>
                        <a:rPr lang="en-US" sz="800">
                          <a:effectLst/>
                        </a:rPr>
                        <a:t>6,500</a:t>
                      </a:r>
                      <a:r>
                        <a:rPr lang="en-US" sz="800" spc="-30">
                          <a:effectLst/>
                        </a:rPr>
                        <a:t> </a:t>
                      </a:r>
                      <a:r>
                        <a:rPr lang="en-US" sz="800">
                          <a:effectLst/>
                        </a:rPr>
                        <a:t>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57150" marR="14605" algn="ctr">
                        <a:spcBef>
                          <a:spcPts val="220"/>
                        </a:spcBef>
                        <a:spcAft>
                          <a:spcPts val="0"/>
                        </a:spcAft>
                      </a:pPr>
                      <a:r>
                        <a:rPr lang="en-US" sz="800">
                          <a:effectLst/>
                        </a:rPr>
                        <a:t>7,500 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57150" marR="0" algn="ctr">
                        <a:spcBef>
                          <a:spcPts val="0"/>
                        </a:spcBef>
                        <a:spcAft>
                          <a:spcPts val="0"/>
                        </a:spcAft>
                      </a:pPr>
                      <a:r>
                        <a:rPr lang="en-US" sz="800">
                          <a:effectLst/>
                        </a:rPr>
                        <a:t>5,000 miles</a:t>
                      </a:r>
                      <a:endParaRPr lang="en-US" sz="12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39311094"/>
                  </a:ext>
                </a:extLst>
              </a:tr>
              <a:tr h="173086">
                <a:tc>
                  <a:txBody>
                    <a:bodyPr/>
                    <a:lstStyle/>
                    <a:p>
                      <a:pPr marL="106680" marR="0" algn="l">
                        <a:lnSpc>
                          <a:spcPts val="865"/>
                        </a:lnSpc>
                        <a:spcBef>
                          <a:spcPts val="0"/>
                        </a:spcBef>
                        <a:spcAft>
                          <a:spcPts val="0"/>
                        </a:spcAft>
                      </a:pPr>
                      <a:r>
                        <a:rPr lang="en-US" sz="800" spc="-20" dirty="0">
                          <a:effectLst/>
                        </a:rPr>
                        <a:t>E</a:t>
                      </a:r>
                      <a:r>
                        <a:rPr lang="en-US" sz="800" dirty="0">
                          <a:effectLst/>
                        </a:rPr>
                        <a:t>.   </a:t>
                      </a:r>
                      <a:r>
                        <a:rPr lang="en-US" sz="800" spc="60" dirty="0">
                          <a:effectLst/>
                        </a:rPr>
                        <a:t> </a:t>
                      </a:r>
                      <a:r>
                        <a:rPr lang="en-US" sz="800" dirty="0">
                          <a:effectLst/>
                        </a:rPr>
                        <a:t>Replace</a:t>
                      </a:r>
                      <a:r>
                        <a:rPr lang="en-US" sz="800" spc="15" dirty="0">
                          <a:effectLst/>
                        </a:rPr>
                        <a:t> </a:t>
                      </a:r>
                      <a:r>
                        <a:rPr lang="en-US" sz="800" dirty="0">
                          <a:effectLst/>
                        </a:rPr>
                        <a:t>Coolant</a:t>
                      </a:r>
                      <a:endParaRPr lang="en-US" sz="12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800">
                          <a:effectLst/>
                        </a:rPr>
                        <a:t>50,000</a:t>
                      </a:r>
                      <a:r>
                        <a:rPr lang="en-US" sz="800" spc="-25">
                          <a:effectLst/>
                        </a:rPr>
                        <a:t> </a:t>
                      </a:r>
                      <a:r>
                        <a:rPr lang="en-US" sz="800">
                          <a:effectLst/>
                        </a:rPr>
                        <a:t>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79375" marR="0" algn="ctr">
                        <a:spcBef>
                          <a:spcPts val="0"/>
                        </a:spcBef>
                        <a:spcAft>
                          <a:spcPts val="0"/>
                        </a:spcAft>
                      </a:pPr>
                      <a:r>
                        <a:rPr lang="en-US" sz="800">
                          <a:effectLst/>
                        </a:rPr>
                        <a:t>100,000</a:t>
                      </a:r>
                      <a:r>
                        <a:rPr lang="en-US" sz="800" spc="-50">
                          <a:effectLst/>
                        </a:rPr>
                        <a:t> </a:t>
                      </a:r>
                      <a:r>
                        <a:rPr lang="en-US" sz="800">
                          <a:effectLst/>
                        </a:rPr>
                        <a:t>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75260" marR="0" algn="ctr">
                        <a:spcBef>
                          <a:spcPts val="0"/>
                        </a:spcBef>
                        <a:spcAft>
                          <a:spcPts val="0"/>
                        </a:spcAft>
                      </a:pPr>
                      <a:r>
                        <a:rPr lang="en-US" sz="800" dirty="0">
                          <a:effectLst/>
                        </a:rPr>
                        <a:t>100,000</a:t>
                      </a:r>
                      <a:r>
                        <a:rPr lang="en-US" sz="800" spc="-25" dirty="0">
                          <a:effectLst/>
                        </a:rPr>
                        <a:t> </a:t>
                      </a:r>
                      <a:r>
                        <a:rPr lang="en-US" sz="800" dirty="0">
                          <a:effectLst/>
                        </a:rPr>
                        <a:t>miles</a:t>
                      </a:r>
                      <a:endParaRPr lang="en-US" sz="12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443865" marR="0" indent="-407035" algn="ctr">
                        <a:spcBef>
                          <a:spcPts val="0"/>
                        </a:spcBef>
                        <a:spcAft>
                          <a:spcPts val="0"/>
                        </a:spcAft>
                      </a:pPr>
                      <a:r>
                        <a:rPr lang="en-US" sz="800">
                          <a:effectLst/>
                        </a:rPr>
                        <a:t>100,000 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55245" marR="0" algn="ctr">
                        <a:spcBef>
                          <a:spcPts val="0"/>
                        </a:spcBef>
                        <a:spcAft>
                          <a:spcPts val="0"/>
                        </a:spcAft>
                      </a:pPr>
                      <a:r>
                        <a:rPr lang="en-US" sz="800">
                          <a:effectLst/>
                        </a:rPr>
                        <a:t>105,000</a:t>
                      </a:r>
                      <a:r>
                        <a:rPr lang="en-US" sz="800" spc="-50">
                          <a:effectLst/>
                        </a:rPr>
                        <a:t> </a:t>
                      </a:r>
                      <a:r>
                        <a:rPr lang="en-US" sz="800">
                          <a:effectLst/>
                        </a:rPr>
                        <a:t>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57150" marR="0" algn="ctr">
                        <a:spcBef>
                          <a:spcPts val="0"/>
                        </a:spcBef>
                        <a:spcAft>
                          <a:spcPts val="0"/>
                        </a:spcAft>
                      </a:pPr>
                      <a:r>
                        <a:rPr lang="en-US" sz="800">
                          <a:effectLst/>
                        </a:rPr>
                        <a:t>100,000</a:t>
                      </a:r>
                      <a:r>
                        <a:rPr lang="en-US" sz="800" spc="-75">
                          <a:effectLst/>
                        </a:rPr>
                        <a:t> </a:t>
                      </a:r>
                      <a:r>
                        <a:rPr lang="en-US" sz="800">
                          <a:effectLst/>
                        </a:rPr>
                        <a:t>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57150" marR="0" algn="ctr">
                        <a:spcBef>
                          <a:spcPts val="0"/>
                        </a:spcBef>
                        <a:spcAft>
                          <a:spcPts val="0"/>
                        </a:spcAft>
                      </a:pPr>
                      <a:r>
                        <a:rPr lang="en-US" sz="800">
                          <a:effectLst/>
                        </a:rPr>
                        <a:t>100,000 miles</a:t>
                      </a:r>
                      <a:endParaRPr lang="en-US" sz="12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862922316"/>
                  </a:ext>
                </a:extLst>
              </a:tr>
              <a:tr h="346172">
                <a:tc>
                  <a:txBody>
                    <a:bodyPr/>
                    <a:lstStyle/>
                    <a:p>
                      <a:pPr marL="106680" marR="0" algn="l">
                        <a:lnSpc>
                          <a:spcPts val="865"/>
                        </a:lnSpc>
                        <a:spcBef>
                          <a:spcPts val="0"/>
                        </a:spcBef>
                        <a:spcAft>
                          <a:spcPts val="0"/>
                        </a:spcAft>
                        <a:tabLst>
                          <a:tab pos="330200" algn="l"/>
                        </a:tabLst>
                      </a:pPr>
                      <a:r>
                        <a:rPr lang="en-US" sz="800" spc="-40" dirty="0">
                          <a:effectLst/>
                        </a:rPr>
                        <a:t>F</a:t>
                      </a:r>
                      <a:r>
                        <a:rPr lang="en-US" sz="800" dirty="0">
                          <a:effectLst/>
                        </a:rPr>
                        <a:t>.</a:t>
                      </a:r>
                      <a:r>
                        <a:rPr lang="en-US" sz="800" spc="-160" dirty="0">
                          <a:effectLst/>
                        </a:rPr>
                        <a:t> </a:t>
                      </a:r>
                      <a:r>
                        <a:rPr lang="en-US" sz="800" dirty="0">
                          <a:effectLst/>
                        </a:rPr>
                        <a:t>	Fuel</a:t>
                      </a:r>
                      <a:r>
                        <a:rPr lang="en-US" sz="800" spc="-60" dirty="0">
                          <a:effectLst/>
                        </a:rPr>
                        <a:t> </a:t>
                      </a:r>
                      <a:r>
                        <a:rPr lang="en-US" sz="800" dirty="0">
                          <a:effectLst/>
                        </a:rPr>
                        <a:t>Filter</a:t>
                      </a:r>
                      <a:endParaRPr lang="en-US" sz="12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48590" marR="90170" algn="ctr">
                        <a:spcBef>
                          <a:spcPts val="0"/>
                        </a:spcBef>
                        <a:spcAft>
                          <a:spcPts val="0"/>
                        </a:spcAft>
                      </a:pPr>
                      <a:r>
                        <a:rPr lang="en-US" sz="800">
                          <a:effectLst/>
                        </a:rPr>
                        <a:t>See</a:t>
                      </a:r>
                      <a:r>
                        <a:rPr lang="en-US" sz="800" spc="10">
                          <a:effectLst/>
                        </a:rPr>
                        <a:t> </a:t>
                      </a:r>
                      <a:r>
                        <a:rPr lang="en-US" sz="800">
                          <a:effectLst/>
                        </a:rPr>
                        <a:t>owners</a:t>
                      </a:r>
                      <a:endParaRPr lang="en-US" sz="1200">
                        <a:effectLst/>
                      </a:endParaRPr>
                    </a:p>
                    <a:p>
                      <a:pPr marL="252095" marR="192405" algn="ctr">
                        <a:spcBef>
                          <a:spcPts val="10"/>
                        </a:spcBef>
                        <a:spcAft>
                          <a:spcPts val="0"/>
                        </a:spcAft>
                      </a:pPr>
                      <a:r>
                        <a:rPr lang="en-US" sz="800">
                          <a:effectLst/>
                        </a:rPr>
                        <a:t>Manual</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76200" marR="0" algn="ctr">
                        <a:spcBef>
                          <a:spcPts val="0"/>
                        </a:spcBef>
                        <a:spcAft>
                          <a:spcPts val="0"/>
                        </a:spcAft>
                      </a:pPr>
                      <a:r>
                        <a:rPr lang="en-US" sz="800">
                          <a:effectLst/>
                        </a:rPr>
                        <a:t>60,000 miles</a:t>
                      </a:r>
                      <a:endParaRPr lang="en-US" sz="1200">
                        <a:effectLst/>
                      </a:endParaRPr>
                    </a:p>
                    <a:p>
                      <a:pPr marL="76200" marR="0" algn="ctr">
                        <a:spcBef>
                          <a:spcPts val="0"/>
                        </a:spcBef>
                        <a:spcAft>
                          <a:spcPts val="0"/>
                        </a:spcAft>
                      </a:pPr>
                      <a:r>
                        <a:rPr lang="en-US" sz="800">
                          <a:effectLst/>
                        </a:rPr>
                        <a:t>if serviceable</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72085" marR="0" algn="ctr">
                        <a:spcBef>
                          <a:spcPts val="0"/>
                        </a:spcBef>
                        <a:spcAft>
                          <a:spcPts val="0"/>
                        </a:spcAft>
                      </a:pPr>
                      <a:r>
                        <a:rPr lang="en-US" sz="800" dirty="0">
                          <a:effectLst/>
                        </a:rPr>
                        <a:t>50,000 miles</a:t>
                      </a:r>
                      <a:endParaRPr lang="en-US" sz="1200" dirty="0">
                        <a:effectLst/>
                      </a:endParaRPr>
                    </a:p>
                    <a:p>
                      <a:pPr marL="172085" marR="0" algn="ctr">
                        <a:spcBef>
                          <a:spcPts val="0"/>
                        </a:spcBef>
                        <a:spcAft>
                          <a:spcPts val="0"/>
                        </a:spcAft>
                      </a:pPr>
                      <a:r>
                        <a:rPr lang="en-US" sz="800" dirty="0">
                          <a:effectLst/>
                        </a:rPr>
                        <a:t>If serviceable</a:t>
                      </a:r>
                      <a:endParaRPr lang="en-US" sz="12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60960" marR="0" algn="ctr">
                        <a:spcBef>
                          <a:spcPts val="0"/>
                        </a:spcBef>
                        <a:spcAft>
                          <a:spcPts val="0"/>
                        </a:spcAft>
                      </a:pPr>
                      <a:r>
                        <a:rPr lang="en-US" sz="800">
                          <a:effectLst/>
                        </a:rPr>
                        <a:t>5</a:t>
                      </a:r>
                      <a:r>
                        <a:rPr lang="en-US" sz="800" spc="-40">
                          <a:effectLst/>
                        </a:rPr>
                        <a:t>0</a:t>
                      </a:r>
                      <a:r>
                        <a:rPr lang="en-US" sz="800" spc="-25">
                          <a:effectLst/>
                        </a:rPr>
                        <a:t>,</a:t>
                      </a:r>
                      <a:r>
                        <a:rPr lang="en-US" sz="800">
                          <a:effectLst/>
                        </a:rPr>
                        <a:t>000</a:t>
                      </a:r>
                      <a:r>
                        <a:rPr lang="en-US" sz="800" spc="65">
                          <a:effectLst/>
                        </a:rPr>
                        <a:t> </a:t>
                      </a:r>
                      <a:r>
                        <a:rPr lang="en-US" sz="800">
                          <a:effectLst/>
                        </a:rPr>
                        <a:t>miles</a:t>
                      </a:r>
                      <a:endParaRPr lang="en-US" sz="1200">
                        <a:effectLst/>
                      </a:endParaRPr>
                    </a:p>
                    <a:p>
                      <a:pPr marL="60960" marR="0" algn="ctr">
                        <a:spcBef>
                          <a:spcPts val="0"/>
                        </a:spcBef>
                        <a:spcAft>
                          <a:spcPts val="0"/>
                        </a:spcAft>
                      </a:pPr>
                      <a:r>
                        <a:rPr lang="en-US" sz="800">
                          <a:effectLst/>
                        </a:rPr>
                        <a:t>If serviceable</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57150" marR="0" algn="ctr">
                        <a:spcBef>
                          <a:spcPts val="0"/>
                        </a:spcBef>
                        <a:spcAft>
                          <a:spcPts val="0"/>
                        </a:spcAft>
                      </a:pPr>
                      <a:r>
                        <a:rPr lang="en-US" sz="800">
                          <a:effectLst/>
                        </a:rPr>
                        <a:t>Not</a:t>
                      </a:r>
                      <a:r>
                        <a:rPr lang="en-US" sz="800" spc="20">
                          <a:effectLst/>
                        </a:rPr>
                        <a:t> </a:t>
                      </a:r>
                      <a:r>
                        <a:rPr lang="en-US" sz="800">
                          <a:effectLst/>
                        </a:rPr>
                        <a:t>Serviceable</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57150" marR="0" algn="ctr">
                        <a:spcBef>
                          <a:spcPts val="0"/>
                        </a:spcBef>
                        <a:spcAft>
                          <a:spcPts val="0"/>
                        </a:spcAft>
                      </a:pPr>
                      <a:r>
                        <a:rPr lang="en-US" sz="800">
                          <a:effectLst/>
                        </a:rPr>
                        <a:t>Not</a:t>
                      </a:r>
                      <a:r>
                        <a:rPr lang="en-US" sz="800" spc="20">
                          <a:effectLst/>
                        </a:rPr>
                        <a:t> </a:t>
                      </a:r>
                      <a:r>
                        <a:rPr lang="en-US" sz="800">
                          <a:effectLst/>
                        </a:rPr>
                        <a:t>Serviceable</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57150" marR="0" algn="ctr">
                        <a:spcBef>
                          <a:spcPts val="0"/>
                        </a:spcBef>
                        <a:spcAft>
                          <a:spcPts val="0"/>
                        </a:spcAft>
                      </a:pPr>
                      <a:r>
                        <a:rPr lang="en-US" sz="800">
                          <a:effectLst/>
                        </a:rPr>
                        <a:t>Not Serviceable</a:t>
                      </a:r>
                      <a:endParaRPr lang="en-US" sz="12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07758576"/>
                  </a:ext>
                </a:extLst>
              </a:tr>
              <a:tr h="346172">
                <a:tc>
                  <a:txBody>
                    <a:bodyPr/>
                    <a:lstStyle/>
                    <a:p>
                      <a:pPr marL="118110" marR="0" algn="l">
                        <a:spcBef>
                          <a:spcPts val="0"/>
                        </a:spcBef>
                        <a:spcAft>
                          <a:spcPts val="0"/>
                        </a:spcAft>
                      </a:pPr>
                      <a:r>
                        <a:rPr lang="en-US" sz="800" dirty="0">
                          <a:effectLst/>
                        </a:rPr>
                        <a:t>G.    PCV Valve</a:t>
                      </a:r>
                      <a:endParaRPr lang="en-US" sz="12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18110" marR="0" algn="ctr">
                        <a:spcBef>
                          <a:spcPts val="0"/>
                        </a:spcBef>
                        <a:spcAft>
                          <a:spcPts val="0"/>
                        </a:spcAft>
                      </a:pPr>
                      <a:r>
                        <a:rPr lang="en-US" sz="800">
                          <a:effectLst/>
                        </a:rPr>
                        <a:t>100,000 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18110" marR="0" algn="ctr">
                        <a:spcBef>
                          <a:spcPts val="0"/>
                        </a:spcBef>
                        <a:spcAft>
                          <a:spcPts val="0"/>
                        </a:spcAft>
                      </a:pPr>
                      <a:r>
                        <a:rPr lang="en-US" sz="800">
                          <a:effectLst/>
                        </a:rPr>
                        <a:t> </a:t>
                      </a:r>
                      <a:endParaRPr lang="en-US" sz="1200">
                        <a:effectLst/>
                      </a:endParaRPr>
                    </a:p>
                    <a:p>
                      <a:pPr marL="118110" marR="0" algn="ctr">
                        <a:spcBef>
                          <a:spcPts val="0"/>
                        </a:spcBef>
                        <a:spcAft>
                          <a:spcPts val="0"/>
                        </a:spcAft>
                      </a:pPr>
                      <a:r>
                        <a:rPr lang="en-US" sz="800">
                          <a:effectLst/>
                        </a:rPr>
                        <a:t> </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18110" marR="0" algn="ctr">
                        <a:spcBef>
                          <a:spcPts val="0"/>
                        </a:spcBef>
                        <a:spcAft>
                          <a:spcPts val="0"/>
                        </a:spcAft>
                      </a:pPr>
                      <a:r>
                        <a:rPr lang="en-US" sz="800" dirty="0">
                          <a:effectLst/>
                        </a:rPr>
                        <a:t>100,000 miles</a:t>
                      </a:r>
                      <a:endParaRPr lang="en-US" sz="12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18110" marR="0" algn="ctr">
                        <a:spcBef>
                          <a:spcPts val="0"/>
                        </a:spcBef>
                        <a:spcAft>
                          <a:spcPts val="0"/>
                        </a:spcAft>
                      </a:pPr>
                      <a:r>
                        <a:rPr lang="en-US" sz="800" dirty="0">
                          <a:effectLst/>
                        </a:rPr>
                        <a:t>60,000 miles</a:t>
                      </a:r>
                      <a:endParaRPr lang="en-US" sz="12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18110" marR="0" algn="ctr">
                        <a:spcBef>
                          <a:spcPts val="0"/>
                        </a:spcBef>
                        <a:spcAft>
                          <a:spcPts val="0"/>
                        </a:spcAft>
                      </a:pPr>
                      <a:r>
                        <a:rPr lang="en-US" sz="800">
                          <a:effectLst/>
                        </a:rPr>
                        <a:t> </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18110" marR="0" algn="ctr">
                        <a:spcBef>
                          <a:spcPts val="0"/>
                        </a:spcBef>
                        <a:spcAft>
                          <a:spcPts val="0"/>
                        </a:spcAft>
                      </a:pPr>
                      <a:r>
                        <a:rPr lang="en-US" sz="800">
                          <a:effectLst/>
                        </a:rPr>
                        <a:t> </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18110" marR="0" algn="ctr">
                        <a:spcBef>
                          <a:spcPts val="0"/>
                        </a:spcBef>
                        <a:spcAft>
                          <a:spcPts val="0"/>
                        </a:spcAft>
                      </a:pPr>
                      <a:r>
                        <a:rPr lang="en-US" sz="800">
                          <a:effectLst/>
                        </a:rPr>
                        <a:t> </a:t>
                      </a:r>
                      <a:endParaRPr lang="en-US" sz="12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145802591"/>
                  </a:ext>
                </a:extLst>
              </a:tr>
              <a:tr h="173086">
                <a:tc>
                  <a:txBody>
                    <a:bodyPr/>
                    <a:lstStyle/>
                    <a:p>
                      <a:pPr marL="103505" marR="0" algn="l">
                        <a:lnSpc>
                          <a:spcPts val="865"/>
                        </a:lnSpc>
                        <a:spcBef>
                          <a:spcPts val="0"/>
                        </a:spcBef>
                        <a:spcAft>
                          <a:spcPts val="0"/>
                        </a:spcAft>
                        <a:tabLst>
                          <a:tab pos="317500" algn="l"/>
                        </a:tabLst>
                      </a:pPr>
                      <a:r>
                        <a:rPr lang="en-US" sz="800" dirty="0">
                          <a:effectLst/>
                        </a:rPr>
                        <a:t>H.</a:t>
                      </a:r>
                      <a:r>
                        <a:rPr lang="en-US" sz="800" spc="-175" dirty="0">
                          <a:effectLst/>
                        </a:rPr>
                        <a:t> </a:t>
                      </a:r>
                      <a:r>
                        <a:rPr lang="en-US" sz="800" dirty="0">
                          <a:effectLst/>
                        </a:rPr>
                        <a:t>	Cabin</a:t>
                      </a:r>
                      <a:r>
                        <a:rPr lang="en-US" sz="800" spc="-5" dirty="0">
                          <a:effectLst/>
                        </a:rPr>
                        <a:t> </a:t>
                      </a:r>
                      <a:r>
                        <a:rPr lang="en-US" sz="800" dirty="0">
                          <a:effectLst/>
                        </a:rPr>
                        <a:t>Filter</a:t>
                      </a:r>
                      <a:r>
                        <a:rPr lang="en-US" sz="800" spc="15" dirty="0">
                          <a:effectLst/>
                        </a:rPr>
                        <a:t> </a:t>
                      </a:r>
                      <a:r>
                        <a:rPr lang="en-US" sz="800" dirty="0">
                          <a:effectLst/>
                        </a:rPr>
                        <a:t>if</a:t>
                      </a:r>
                      <a:r>
                        <a:rPr lang="en-US" sz="800" spc="-5" dirty="0">
                          <a:effectLst/>
                        </a:rPr>
                        <a:t> </a:t>
                      </a:r>
                      <a:r>
                        <a:rPr lang="en-US" sz="800" dirty="0">
                          <a:effectLst/>
                        </a:rPr>
                        <a:t>applicable</a:t>
                      </a:r>
                      <a:endParaRPr lang="en-US" sz="12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04775" marR="0" algn="ctr">
                        <a:spcBef>
                          <a:spcPts val="0"/>
                        </a:spcBef>
                        <a:spcAft>
                          <a:spcPts val="0"/>
                        </a:spcAft>
                      </a:pPr>
                      <a:r>
                        <a:rPr lang="en-US" sz="800">
                          <a:effectLst/>
                        </a:rPr>
                        <a:t>15,000</a:t>
                      </a:r>
                      <a:r>
                        <a:rPr lang="en-US" sz="800" spc="-25">
                          <a:effectLst/>
                        </a:rPr>
                        <a:t> </a:t>
                      </a:r>
                      <a:r>
                        <a:rPr lang="en-US" sz="800">
                          <a:effectLst/>
                        </a:rPr>
                        <a:t>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57785" marR="0" algn="ctr">
                        <a:spcBef>
                          <a:spcPts val="0"/>
                        </a:spcBef>
                        <a:spcAft>
                          <a:spcPts val="0"/>
                        </a:spcAft>
                      </a:pPr>
                      <a:r>
                        <a:rPr lang="en-US" sz="800">
                          <a:effectLst/>
                        </a:rPr>
                        <a:t>30,000</a:t>
                      </a:r>
                      <a:r>
                        <a:rPr lang="en-US" sz="800" spc="-50">
                          <a:effectLst/>
                        </a:rPr>
                        <a:t> </a:t>
                      </a:r>
                      <a:r>
                        <a:rPr lang="en-US" sz="800">
                          <a:effectLst/>
                        </a:rPr>
                        <a:t>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80975" marR="0" algn="ctr">
                        <a:spcBef>
                          <a:spcPts val="0"/>
                        </a:spcBef>
                        <a:spcAft>
                          <a:spcPts val="0"/>
                        </a:spcAft>
                      </a:pPr>
                      <a:r>
                        <a:rPr lang="en-US" sz="800" dirty="0">
                          <a:effectLst/>
                        </a:rPr>
                        <a:t>15,000</a:t>
                      </a:r>
                      <a:r>
                        <a:rPr lang="en-US" sz="800" spc="-25" dirty="0">
                          <a:effectLst/>
                        </a:rPr>
                        <a:t> </a:t>
                      </a:r>
                      <a:r>
                        <a:rPr lang="en-US" sz="800" dirty="0">
                          <a:effectLst/>
                        </a:rPr>
                        <a:t>miles</a:t>
                      </a:r>
                      <a:endParaRPr lang="en-US" sz="12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60960" marR="0" algn="ctr">
                        <a:spcBef>
                          <a:spcPts val="0"/>
                        </a:spcBef>
                        <a:spcAft>
                          <a:spcPts val="0"/>
                        </a:spcAft>
                      </a:pPr>
                      <a:r>
                        <a:rPr lang="en-US" sz="800">
                          <a:effectLst/>
                        </a:rPr>
                        <a:t>Not</a:t>
                      </a:r>
                      <a:r>
                        <a:rPr lang="en-US" sz="800" spc="10">
                          <a:effectLst/>
                        </a:rPr>
                        <a:t> </a:t>
                      </a:r>
                      <a:r>
                        <a:rPr lang="en-US" sz="800">
                          <a:effectLst/>
                        </a:rPr>
                        <a:t>Applicable</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57150" marR="0" algn="ctr">
                        <a:spcBef>
                          <a:spcPts val="0"/>
                        </a:spcBef>
                        <a:spcAft>
                          <a:spcPts val="0"/>
                        </a:spcAft>
                      </a:pPr>
                      <a:r>
                        <a:rPr lang="en-US" sz="800">
                          <a:effectLst/>
                        </a:rPr>
                        <a:t>30,000 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57150" marR="0" algn="ctr">
                        <a:spcBef>
                          <a:spcPts val="0"/>
                        </a:spcBef>
                        <a:spcAft>
                          <a:spcPts val="0"/>
                        </a:spcAft>
                      </a:pPr>
                      <a:r>
                        <a:rPr lang="en-US" sz="800">
                          <a:effectLst/>
                        </a:rPr>
                        <a:t>30,000 miles</a:t>
                      </a:r>
                      <a:endParaRPr lang="en-US"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57150" marR="0" algn="ctr">
                        <a:spcBef>
                          <a:spcPts val="0"/>
                        </a:spcBef>
                        <a:spcAft>
                          <a:spcPts val="0"/>
                        </a:spcAft>
                      </a:pPr>
                      <a:r>
                        <a:rPr lang="en-US" sz="800" dirty="0">
                          <a:effectLst/>
                        </a:rPr>
                        <a:t>20,000 miles</a:t>
                      </a:r>
                      <a:endParaRPr lang="en-US" sz="12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70290760"/>
                  </a:ext>
                </a:extLst>
              </a:tr>
            </a:tbl>
          </a:graphicData>
        </a:graphic>
      </p:graphicFrame>
    </p:spTree>
    <p:extLst>
      <p:ext uri="{BB962C8B-B14F-4D97-AF65-F5344CB8AC3E}">
        <p14:creationId xmlns:p14="http://schemas.microsoft.com/office/powerpoint/2010/main" val="4192264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Motor Pool Staff </a:t>
            </a:r>
            <a:r>
              <a:rPr lang="en-US" dirty="0" err="1" smtClean="0"/>
              <a:t>con’t</a:t>
            </a:r>
            <a:endParaRPr lang="en-US" dirty="0"/>
          </a:p>
        </p:txBody>
      </p:sp>
      <p:sp>
        <p:nvSpPr>
          <p:cNvPr id="3" name="Content Placeholder 2"/>
          <p:cNvSpPr>
            <a:spLocks noGrp="1"/>
          </p:cNvSpPr>
          <p:nvPr>
            <p:ph idx="1"/>
          </p:nvPr>
        </p:nvSpPr>
        <p:spPr>
          <a:xfrm>
            <a:off x="2589212" y="1367624"/>
            <a:ext cx="8915400" cy="4543598"/>
          </a:xfrm>
        </p:spPr>
        <p:txBody>
          <a:bodyPr/>
          <a:lstStyle/>
          <a:p>
            <a:r>
              <a:rPr lang="en-US" dirty="0" smtClean="0"/>
              <a:t>Dana Brown – </a:t>
            </a:r>
            <a:r>
              <a:rPr lang="en-US" dirty="0" err="1" smtClean="0"/>
              <a:t>Assetworks</a:t>
            </a:r>
            <a:r>
              <a:rPr lang="en-US" dirty="0" smtClean="0"/>
              <a:t> Data/GPS Management Analyst (505) 490-0956</a:t>
            </a:r>
          </a:p>
          <a:p>
            <a:r>
              <a:rPr lang="en-US" dirty="0" smtClean="0"/>
              <a:t>Dana Brown– Defensive Driving Manager (505) 827-1963/(505) 490-0956</a:t>
            </a:r>
          </a:p>
          <a:p>
            <a:r>
              <a:rPr lang="en-US" dirty="0" smtClean="0"/>
              <a:t>Lance Martinez– Administrator State Government Titling (505) 660-0980</a:t>
            </a:r>
          </a:p>
          <a:p>
            <a:r>
              <a:rPr lang="en-US" dirty="0" smtClean="0"/>
              <a:t>Diana Barela -  Office Manager/Waivers/Suspensions (505) 372-8628</a:t>
            </a:r>
            <a:endParaRPr lang="en-US" dirty="0"/>
          </a:p>
        </p:txBody>
      </p:sp>
    </p:spTree>
    <p:extLst>
      <p:ext uri="{BB962C8B-B14F-4D97-AF65-F5344CB8AC3E}">
        <p14:creationId xmlns:p14="http://schemas.microsoft.com/office/powerpoint/2010/main" val="602838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254442"/>
            <a:ext cx="8915399" cy="1041621"/>
          </a:xfrm>
        </p:spPr>
        <p:txBody>
          <a:bodyPr/>
          <a:lstStyle/>
          <a:p>
            <a:pPr algn="ctr"/>
            <a:r>
              <a:rPr lang="en-US" dirty="0" smtClean="0"/>
              <a:t>Vehicle Leasing Program</a:t>
            </a:r>
            <a:endParaRPr lang="en-US" dirty="0"/>
          </a:p>
        </p:txBody>
      </p:sp>
      <p:sp>
        <p:nvSpPr>
          <p:cNvPr id="3" name="Text Placeholder 2"/>
          <p:cNvSpPr>
            <a:spLocks noGrp="1"/>
          </p:cNvSpPr>
          <p:nvPr>
            <p:ph type="body" idx="1"/>
          </p:nvPr>
        </p:nvSpPr>
        <p:spPr>
          <a:xfrm>
            <a:off x="2589212" y="1510748"/>
            <a:ext cx="8915399" cy="4898003"/>
          </a:xfrm>
        </p:spPr>
        <p:txBody>
          <a:bodyPr>
            <a:normAutofit/>
          </a:bodyPr>
          <a:lstStyle/>
          <a:p>
            <a:r>
              <a:rPr lang="en-US" b="1" dirty="0"/>
              <a:t>Long Term </a:t>
            </a:r>
            <a:r>
              <a:rPr lang="en-US" b="1" dirty="0" smtClean="0"/>
              <a:t>Leasing (three types)</a:t>
            </a:r>
            <a:endParaRPr lang="en-US" b="1" dirty="0"/>
          </a:p>
          <a:p>
            <a:pPr lvl="1"/>
            <a:r>
              <a:rPr lang="en-US" sz="1600" dirty="0"/>
              <a:t>Standard Lease – TSD owned </a:t>
            </a:r>
            <a:r>
              <a:rPr lang="en-US" sz="1600" dirty="0" smtClean="0"/>
              <a:t>vehicles; </a:t>
            </a:r>
            <a:r>
              <a:rPr lang="en-US" sz="1600" dirty="0"/>
              <a:t>lease </a:t>
            </a:r>
            <a:r>
              <a:rPr lang="en-US" sz="1600" dirty="0" smtClean="0"/>
              <a:t>exceeds </a:t>
            </a:r>
            <a:r>
              <a:rPr lang="en-US" sz="1600" dirty="0"/>
              <a:t>6 consecutive months.</a:t>
            </a:r>
          </a:p>
          <a:p>
            <a:pPr lvl="2"/>
            <a:r>
              <a:rPr lang="en-US" dirty="0"/>
              <a:t>Standard Lease rates are based on overhead, maintenance and depreciation costs, less residual; divided by the 5-year </a:t>
            </a:r>
            <a:r>
              <a:rPr lang="en-US" dirty="0" smtClean="0"/>
              <a:t>vehicle life-cycle. At the end of the life cycle the vehicle is automatically replaced</a:t>
            </a:r>
            <a:endParaRPr lang="en-US" dirty="0"/>
          </a:p>
          <a:p>
            <a:pPr lvl="1"/>
            <a:r>
              <a:rPr lang="en-US" sz="1600" dirty="0" smtClean="0"/>
              <a:t>Operational </a:t>
            </a:r>
            <a:r>
              <a:rPr lang="en-US" sz="1600" dirty="0"/>
              <a:t>Lease – </a:t>
            </a:r>
            <a:r>
              <a:rPr lang="en-US" sz="1600" dirty="0" smtClean="0"/>
              <a:t>TSD owned vehicles; lease where vehicle has </a:t>
            </a:r>
            <a:r>
              <a:rPr lang="en-US" sz="1600" dirty="0"/>
              <a:t>exceeded the standard lease </a:t>
            </a:r>
            <a:r>
              <a:rPr lang="en-US" sz="1600" dirty="0" smtClean="0"/>
              <a:t>vehicle life-cycle </a:t>
            </a:r>
            <a:r>
              <a:rPr lang="en-US" sz="1600" dirty="0"/>
              <a:t>or </a:t>
            </a:r>
            <a:r>
              <a:rPr lang="en-US" sz="1600" dirty="0" smtClean="0"/>
              <a:t>for vehicles </a:t>
            </a:r>
            <a:r>
              <a:rPr lang="en-US" sz="1600" dirty="0"/>
              <a:t>that </a:t>
            </a:r>
            <a:r>
              <a:rPr lang="en-US" sz="1600" dirty="0" smtClean="0"/>
              <a:t>are </a:t>
            </a:r>
            <a:r>
              <a:rPr lang="en-US" sz="1600" dirty="0"/>
              <a:t>procured by the user agency that has chosen not to pay the depreciation cost. </a:t>
            </a:r>
            <a:r>
              <a:rPr lang="en-US" sz="1600" dirty="0" smtClean="0"/>
              <a:t>Once the vehicle is beyond repair it is not replaced </a:t>
            </a:r>
          </a:p>
          <a:p>
            <a:pPr lvl="1"/>
            <a:r>
              <a:rPr lang="en-US" sz="1600" dirty="0" smtClean="0"/>
              <a:t>Third-Party </a:t>
            </a:r>
            <a:r>
              <a:rPr lang="en-US" sz="1600" dirty="0"/>
              <a:t>Commercial Lease – </a:t>
            </a:r>
            <a:r>
              <a:rPr lang="en-US" sz="1600" dirty="0" smtClean="0"/>
              <a:t>based on 36 or 48 months; </a:t>
            </a:r>
            <a:r>
              <a:rPr lang="en-US" sz="1600" dirty="0"/>
              <a:t>52,000/60,000 mile restrictions</a:t>
            </a:r>
          </a:p>
          <a:p>
            <a:pPr lvl="2"/>
            <a:r>
              <a:rPr lang="en-US" dirty="0"/>
              <a:t>Third-Party Commercial Lease rate is based on overhead, maintenance and third party </a:t>
            </a:r>
            <a:r>
              <a:rPr lang="en-US" dirty="0" smtClean="0"/>
              <a:t>monthly leasing fees.  </a:t>
            </a:r>
            <a:endParaRPr lang="en-US" dirty="0"/>
          </a:p>
          <a:p>
            <a:pPr lvl="1"/>
            <a:r>
              <a:rPr lang="en-US" sz="1600" dirty="0" smtClean="0"/>
              <a:t>To Request new or replacement vehicles complete the application found on </a:t>
            </a:r>
            <a:r>
              <a:rPr lang="en-US" sz="1600" dirty="0" smtClean="0">
                <a:hlinkClick r:id="rId2"/>
              </a:rPr>
              <a:t>https://www.gneralservices.state.nm.us/transportation-services/online-forms/lease-and-disposal</a:t>
            </a:r>
            <a:r>
              <a:rPr lang="en-US" sz="1600" dirty="0" smtClean="0"/>
              <a:t> before the 15th of April for the upcoming fiscal year.</a:t>
            </a:r>
          </a:p>
          <a:p>
            <a:pPr lvl="1"/>
            <a:endParaRPr lang="en-US" dirty="0"/>
          </a:p>
        </p:txBody>
      </p:sp>
    </p:spTree>
    <p:extLst>
      <p:ext uri="{BB962C8B-B14F-4D97-AF65-F5344CB8AC3E}">
        <p14:creationId xmlns:p14="http://schemas.microsoft.com/office/powerpoint/2010/main" val="29055285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429370"/>
            <a:ext cx="8915399" cy="1057524"/>
          </a:xfrm>
        </p:spPr>
        <p:txBody>
          <a:bodyPr/>
          <a:lstStyle/>
          <a:p>
            <a:pPr algn="ctr"/>
            <a:r>
              <a:rPr lang="en-US" dirty="0" smtClean="0"/>
              <a:t>Short Term Leasing </a:t>
            </a:r>
            <a:r>
              <a:rPr lang="en-US" dirty="0"/>
              <a:t>Program</a:t>
            </a:r>
          </a:p>
        </p:txBody>
      </p:sp>
      <p:sp>
        <p:nvSpPr>
          <p:cNvPr id="3" name="Text Placeholder 2"/>
          <p:cNvSpPr>
            <a:spLocks noGrp="1"/>
          </p:cNvSpPr>
          <p:nvPr>
            <p:ph type="body" idx="1"/>
          </p:nvPr>
        </p:nvSpPr>
        <p:spPr>
          <a:xfrm>
            <a:off x="2589212" y="1645920"/>
            <a:ext cx="8915399" cy="4969565"/>
          </a:xfrm>
        </p:spPr>
        <p:txBody>
          <a:bodyPr>
            <a:normAutofit/>
          </a:bodyPr>
          <a:lstStyle/>
          <a:p>
            <a:r>
              <a:rPr lang="en-US" b="1" dirty="0" smtClean="0"/>
              <a:t>Short Term Leasing </a:t>
            </a:r>
            <a:r>
              <a:rPr lang="en-US" dirty="0" smtClean="0"/>
              <a:t>– Link for Reservation </a:t>
            </a:r>
            <a:r>
              <a:rPr lang="en-US" dirty="0">
                <a:hlinkClick r:id="rId2"/>
              </a:rPr>
              <a:t>NM GSD/TSD (state.nm.us</a:t>
            </a:r>
            <a:r>
              <a:rPr lang="en-US" dirty="0" smtClean="0">
                <a:hlinkClick r:id="rId2"/>
              </a:rPr>
              <a:t>)</a:t>
            </a:r>
            <a:endParaRPr lang="en-US" dirty="0" smtClean="0"/>
          </a:p>
          <a:p>
            <a:pPr lvl="1"/>
            <a:r>
              <a:rPr lang="en-US" sz="1200" dirty="0" smtClean="0">
                <a:hlinkClick r:id="rId3"/>
              </a:rPr>
              <a:t>https://www.generalservices.state.nm.us/transportation-services/online-forms/short-term-reservation/</a:t>
            </a:r>
            <a:endParaRPr lang="en-US" sz="1200" dirty="0" smtClean="0"/>
          </a:p>
          <a:p>
            <a:pPr lvl="1"/>
            <a:endParaRPr lang="en-US" sz="1200" dirty="0" smtClean="0"/>
          </a:p>
          <a:p>
            <a:pPr marL="1085850" lvl="2" indent="-171450">
              <a:buFont typeface="Arial" panose="020B0604020202020204" pitchFamily="34" charset="0"/>
              <a:buChar char="•"/>
            </a:pPr>
            <a:r>
              <a:rPr lang="en-US" sz="1200" dirty="0" smtClean="0"/>
              <a:t>Enter “State Agency”</a:t>
            </a:r>
          </a:p>
          <a:p>
            <a:pPr marL="1085850" lvl="2" indent="-171450">
              <a:buFont typeface="Arial" panose="020B0604020202020204" pitchFamily="34" charset="0"/>
              <a:buChar char="•"/>
            </a:pPr>
            <a:r>
              <a:rPr lang="en-US" sz="1200" dirty="0" smtClean="0"/>
              <a:t>Enter - Operator ID (request of account manager)</a:t>
            </a:r>
          </a:p>
          <a:p>
            <a:pPr marL="1085850" lvl="2" indent="-171450">
              <a:buFont typeface="Arial" panose="020B0604020202020204" pitchFamily="34" charset="0"/>
              <a:buChar char="•"/>
            </a:pPr>
            <a:r>
              <a:rPr lang="en-US" sz="1200" dirty="0" smtClean="0"/>
              <a:t>Enter – Name, email and phone number</a:t>
            </a:r>
          </a:p>
          <a:p>
            <a:pPr marL="1085850" lvl="2" indent="-171450">
              <a:buFont typeface="Arial" panose="020B0604020202020204" pitchFamily="34" charset="0"/>
              <a:buChar char="•"/>
            </a:pPr>
            <a:r>
              <a:rPr lang="en-US" sz="1200" dirty="0" smtClean="0"/>
              <a:t>Enter Driver License number and issuing state</a:t>
            </a:r>
          </a:p>
          <a:p>
            <a:pPr marL="1085850" lvl="2" indent="-171450">
              <a:buFont typeface="Arial" panose="020B0604020202020204" pitchFamily="34" charset="0"/>
              <a:buChar char="•"/>
            </a:pPr>
            <a:r>
              <a:rPr lang="en-US" sz="1200" dirty="0" smtClean="0"/>
              <a:t>Enter Defensive Driving Certificate Expiration Date</a:t>
            </a:r>
          </a:p>
          <a:p>
            <a:pPr marL="1085850" lvl="2" indent="-171450">
              <a:buFont typeface="Arial" panose="020B0604020202020204" pitchFamily="34" charset="0"/>
              <a:buChar char="•"/>
            </a:pPr>
            <a:r>
              <a:rPr lang="en-US" sz="1200" dirty="0" smtClean="0"/>
              <a:t>Enter Destination – City and State</a:t>
            </a:r>
          </a:p>
          <a:p>
            <a:pPr marL="1085850" lvl="2" indent="-171450">
              <a:buFont typeface="Arial" panose="020B0604020202020204" pitchFamily="34" charset="0"/>
              <a:buChar char="•"/>
            </a:pPr>
            <a:r>
              <a:rPr lang="en-US" sz="1200" dirty="0" smtClean="0"/>
              <a:t>Indicate Pick up Location, Date and Time</a:t>
            </a:r>
          </a:p>
          <a:p>
            <a:pPr marL="1085850" lvl="2" indent="-171450">
              <a:buFont typeface="Arial" panose="020B0604020202020204" pitchFamily="34" charset="0"/>
              <a:buChar char="•"/>
            </a:pPr>
            <a:r>
              <a:rPr lang="en-US" sz="1200" dirty="0" smtClean="0"/>
              <a:t>Click on </a:t>
            </a:r>
            <a:r>
              <a:rPr lang="en-US" sz="1200" dirty="0" err="1" smtClean="0"/>
              <a:t>reCAPTCHA</a:t>
            </a:r>
            <a:endParaRPr lang="en-US" sz="1200" dirty="0" smtClean="0"/>
          </a:p>
          <a:p>
            <a:pPr marL="1085850" lvl="2" indent="-171450">
              <a:buFont typeface="Arial" panose="020B0604020202020204" pitchFamily="34" charset="0"/>
              <a:buChar char="•"/>
            </a:pPr>
            <a:r>
              <a:rPr lang="en-US" sz="1200" dirty="0" smtClean="0"/>
              <a:t>Click on Submit</a:t>
            </a:r>
          </a:p>
          <a:p>
            <a:pPr marL="628650" lvl="1" indent="-171450">
              <a:buFont typeface="Arial" panose="020B0604020202020204" pitchFamily="34" charset="0"/>
              <a:buChar char="•"/>
            </a:pPr>
            <a:r>
              <a:rPr lang="en-US" sz="1400" dirty="0" smtClean="0"/>
              <a:t>Motor Pool staff will review and send approval within a few hours.  </a:t>
            </a:r>
          </a:p>
          <a:p>
            <a:pPr marL="1085850" lvl="2" indent="-171450">
              <a:buFont typeface="Arial" panose="020B0604020202020204" pitchFamily="34" charset="0"/>
              <a:buChar char="•"/>
            </a:pPr>
            <a:endParaRPr lang="en-US" sz="1200" dirty="0"/>
          </a:p>
          <a:p>
            <a:pPr lvl="1"/>
            <a:endParaRPr lang="en-US" sz="1200" dirty="0" smtClean="0"/>
          </a:p>
          <a:p>
            <a:pPr lvl="1"/>
            <a:endParaRPr lang="en-US" sz="1200"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80182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02150"/>
            <a:ext cx="8915399" cy="978010"/>
          </a:xfrm>
        </p:spPr>
        <p:txBody>
          <a:bodyPr/>
          <a:lstStyle/>
          <a:p>
            <a:pPr algn="ctr"/>
            <a:r>
              <a:rPr lang="en-US" dirty="0" smtClean="0"/>
              <a:t>Short Term Offices </a:t>
            </a:r>
            <a:endParaRPr lang="en-US" dirty="0"/>
          </a:p>
        </p:txBody>
      </p:sp>
      <p:sp>
        <p:nvSpPr>
          <p:cNvPr id="3" name="Text Placeholder 2"/>
          <p:cNvSpPr>
            <a:spLocks noGrp="1"/>
          </p:cNvSpPr>
          <p:nvPr>
            <p:ph type="body" idx="1"/>
          </p:nvPr>
        </p:nvSpPr>
        <p:spPr>
          <a:xfrm>
            <a:off x="2589212" y="1399430"/>
            <a:ext cx="8915399" cy="5033175"/>
          </a:xfrm>
        </p:spPr>
        <p:txBody>
          <a:bodyPr/>
          <a:lstStyle/>
          <a:p>
            <a:pPr marL="342900" indent="-342900">
              <a:buFont typeface="Arial" panose="020B0604020202020204" pitchFamily="34" charset="0"/>
              <a:buChar char="•"/>
            </a:pPr>
            <a:r>
              <a:rPr lang="en-US" dirty="0"/>
              <a:t>2 Santa Fe Locations</a:t>
            </a:r>
          </a:p>
          <a:p>
            <a:pPr marL="800100" lvl="1" indent="-342900">
              <a:buFont typeface="Arial" panose="020B0604020202020204" pitchFamily="34" charset="0"/>
              <a:buChar char="•"/>
            </a:pPr>
            <a:r>
              <a:rPr lang="en-US" dirty="0"/>
              <a:t>T187 Building 2542 Cerrillos Road (</a:t>
            </a:r>
            <a:r>
              <a:rPr lang="en-US" dirty="0" smtClean="0"/>
              <a:t>505) 827-1957</a:t>
            </a:r>
            <a:endParaRPr lang="en-US" dirty="0"/>
          </a:p>
          <a:p>
            <a:pPr marL="1257300" lvl="2" indent="-342900">
              <a:buFont typeface="Arial" panose="020B0604020202020204" pitchFamily="34" charset="0"/>
              <a:buChar char="•"/>
            </a:pPr>
            <a:r>
              <a:rPr lang="en-US" dirty="0"/>
              <a:t>Hours of operations 7:00 to 5:00 </a:t>
            </a:r>
          </a:p>
          <a:p>
            <a:pPr marL="800100" lvl="1" indent="-342900">
              <a:buFont typeface="Arial" panose="020B0604020202020204" pitchFamily="34" charset="0"/>
              <a:buChar char="•"/>
            </a:pPr>
            <a:r>
              <a:rPr lang="en-US" dirty="0"/>
              <a:t>PERA Building 1120 Paseo De Peralta Room 321F (</a:t>
            </a:r>
            <a:r>
              <a:rPr lang="en-US" dirty="0" smtClean="0"/>
              <a:t>505) 795-1546</a:t>
            </a:r>
            <a:endParaRPr lang="en-US" dirty="0"/>
          </a:p>
          <a:p>
            <a:pPr marL="1257300" lvl="2" indent="-342900">
              <a:buFont typeface="Arial" panose="020B0604020202020204" pitchFamily="34" charset="0"/>
              <a:buChar char="•"/>
            </a:pPr>
            <a:r>
              <a:rPr lang="en-US" dirty="0"/>
              <a:t>Hours of operations 7:00 to 4:00</a:t>
            </a:r>
          </a:p>
          <a:p>
            <a:pPr marL="342900" indent="-342900">
              <a:buFont typeface="Arial" panose="020B0604020202020204" pitchFamily="34" charset="0"/>
              <a:buChar char="•"/>
            </a:pPr>
            <a:r>
              <a:rPr lang="en-US" dirty="0" smtClean="0"/>
              <a:t>1 </a:t>
            </a:r>
            <a:r>
              <a:rPr lang="en-US" dirty="0"/>
              <a:t>Albuquerque </a:t>
            </a:r>
            <a:r>
              <a:rPr lang="en-US" dirty="0" smtClean="0"/>
              <a:t>Location</a:t>
            </a:r>
            <a:endParaRPr lang="en-US" dirty="0"/>
          </a:p>
          <a:p>
            <a:pPr marL="800100" lvl="1" indent="-342900">
              <a:buFont typeface="Arial" panose="020B0604020202020204" pitchFamily="34" charset="0"/>
              <a:buChar char="•"/>
            </a:pPr>
            <a:r>
              <a:rPr lang="en-US" dirty="0" smtClean="0"/>
              <a:t>Pine </a:t>
            </a:r>
            <a:r>
              <a:rPr lang="en-US" dirty="0"/>
              <a:t>Tree Building 4775 Indian School NE </a:t>
            </a:r>
            <a:r>
              <a:rPr lang="en-US" dirty="0" smtClean="0"/>
              <a:t>Bldg. </a:t>
            </a:r>
            <a:r>
              <a:rPr lang="en-US" dirty="0"/>
              <a:t>4 Room 14 (</a:t>
            </a:r>
            <a:r>
              <a:rPr lang="en-US" dirty="0" smtClean="0"/>
              <a:t>505) 841-2985</a:t>
            </a:r>
            <a:endParaRPr lang="en-US" dirty="0"/>
          </a:p>
          <a:p>
            <a:pPr marL="1257300" lvl="2" indent="-342900">
              <a:buFont typeface="Arial" panose="020B0604020202020204" pitchFamily="34" charset="0"/>
              <a:buChar char="•"/>
            </a:pPr>
            <a:r>
              <a:rPr lang="en-US" dirty="0"/>
              <a:t>Hours of operations 7:00 to 4:00</a:t>
            </a:r>
          </a:p>
          <a:p>
            <a:endParaRPr lang="en-US" dirty="0"/>
          </a:p>
        </p:txBody>
      </p:sp>
    </p:spTree>
    <p:extLst>
      <p:ext uri="{BB962C8B-B14F-4D97-AF65-F5344CB8AC3E}">
        <p14:creationId xmlns:p14="http://schemas.microsoft.com/office/powerpoint/2010/main" val="4086519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254442"/>
            <a:ext cx="8915399" cy="1041621"/>
          </a:xfrm>
        </p:spPr>
        <p:txBody>
          <a:bodyPr>
            <a:normAutofit/>
          </a:bodyPr>
          <a:lstStyle/>
          <a:p>
            <a:pPr algn="ctr"/>
            <a:r>
              <a:rPr lang="en-US" dirty="0" smtClean="0"/>
              <a:t>Vehicle Inspections</a:t>
            </a:r>
            <a:endParaRPr lang="en-US" dirty="0"/>
          </a:p>
        </p:txBody>
      </p:sp>
      <p:sp>
        <p:nvSpPr>
          <p:cNvPr id="3" name="Text Placeholder 2"/>
          <p:cNvSpPr>
            <a:spLocks noGrp="1"/>
          </p:cNvSpPr>
          <p:nvPr>
            <p:ph type="body" idx="1"/>
          </p:nvPr>
        </p:nvSpPr>
        <p:spPr>
          <a:xfrm>
            <a:off x="2589212" y="1510748"/>
            <a:ext cx="8915399" cy="4898003"/>
          </a:xfrm>
        </p:spPr>
        <p:txBody>
          <a:bodyPr/>
          <a:lstStyle/>
          <a:p>
            <a:r>
              <a:rPr lang="en-US" dirty="0" smtClean="0"/>
              <a:t>Vehicle Inspection are mandatory and conducted annually  throughout the state. </a:t>
            </a:r>
          </a:p>
          <a:p>
            <a:pPr marL="342900" indent="-342900">
              <a:buFont typeface="Arial" panose="020B0604020202020204" pitchFamily="34" charset="0"/>
              <a:buChar char="•"/>
            </a:pPr>
            <a:r>
              <a:rPr lang="en-US" dirty="0" smtClean="0"/>
              <a:t>Inspection will consist of the following: </a:t>
            </a:r>
          </a:p>
          <a:p>
            <a:pPr marL="800100" lvl="1" indent="-342900">
              <a:buFont typeface="Arial" panose="020B0604020202020204" pitchFamily="34" charset="0"/>
              <a:buChar char="•"/>
            </a:pPr>
            <a:r>
              <a:rPr lang="en-US" dirty="0" smtClean="0"/>
              <a:t>Driver License and Defensive Driving Certificate of driver</a:t>
            </a:r>
          </a:p>
          <a:p>
            <a:pPr marL="800100" lvl="1" indent="-342900">
              <a:buFont typeface="Arial" panose="020B0604020202020204" pitchFamily="34" charset="0"/>
              <a:buChar char="•"/>
            </a:pPr>
            <a:r>
              <a:rPr lang="en-US" dirty="0" smtClean="0"/>
              <a:t>Review Vehicle Book/Binder – vehicle registration;  mileage report; RMD Evident of Coverage; current vendor list; “How to Brochure” and waiver letter (if applicable)</a:t>
            </a:r>
          </a:p>
          <a:p>
            <a:pPr marL="800100" lvl="1" indent="-342900">
              <a:buFont typeface="Arial" panose="020B0604020202020204" pitchFamily="34" charset="0"/>
              <a:buChar char="•"/>
            </a:pPr>
            <a:r>
              <a:rPr lang="en-US" dirty="0" smtClean="0"/>
              <a:t>Check wear and tear of tires and glass</a:t>
            </a:r>
          </a:p>
          <a:p>
            <a:pPr marL="800100" lvl="1" indent="-342900">
              <a:buFont typeface="Arial" panose="020B0604020202020204" pitchFamily="34" charset="0"/>
              <a:buChar char="•"/>
            </a:pPr>
            <a:r>
              <a:rPr lang="en-US" dirty="0" smtClean="0"/>
              <a:t>Vehicle lights and brakes</a:t>
            </a:r>
          </a:p>
          <a:p>
            <a:pPr marL="800100" lvl="1" indent="-342900">
              <a:buFont typeface="Arial" panose="020B0604020202020204" pitchFamily="34" charset="0"/>
              <a:buChar char="•"/>
            </a:pPr>
            <a:r>
              <a:rPr lang="en-US" dirty="0" smtClean="0"/>
              <a:t>Overall shape of vehicle; paint, dent and dings </a:t>
            </a:r>
          </a:p>
          <a:p>
            <a:pPr marL="800100" lvl="1" indent="-342900">
              <a:buFont typeface="Arial" panose="020B0604020202020204" pitchFamily="34" charset="0"/>
              <a:buChar char="•"/>
            </a:pPr>
            <a:r>
              <a:rPr lang="en-US" dirty="0" smtClean="0"/>
              <a:t>Vehicle inspection results will be sent directly to agency fleet coordinator</a:t>
            </a:r>
          </a:p>
          <a:p>
            <a:pPr algn="ctr"/>
            <a:endParaRPr lang="en-US" dirty="0" smtClean="0"/>
          </a:p>
        </p:txBody>
      </p:sp>
    </p:spTree>
    <p:extLst>
      <p:ext uri="{BB962C8B-B14F-4D97-AF65-F5344CB8AC3E}">
        <p14:creationId xmlns:p14="http://schemas.microsoft.com/office/powerpoint/2010/main" val="741970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524786"/>
            <a:ext cx="8915399" cy="739471"/>
          </a:xfrm>
        </p:spPr>
        <p:txBody>
          <a:bodyPr>
            <a:normAutofit/>
          </a:bodyPr>
          <a:lstStyle/>
          <a:p>
            <a:pPr algn="ctr"/>
            <a:r>
              <a:rPr lang="en-US" dirty="0" smtClean="0"/>
              <a:t>Mileage Log Sample</a:t>
            </a:r>
            <a:endParaRPr lang="en-US" dirty="0"/>
          </a:p>
        </p:txBody>
      </p:sp>
      <p:sp>
        <p:nvSpPr>
          <p:cNvPr id="3" name="Text Placeholder 2"/>
          <p:cNvSpPr>
            <a:spLocks noGrp="1"/>
          </p:cNvSpPr>
          <p:nvPr>
            <p:ph type="body" idx="1"/>
          </p:nvPr>
        </p:nvSpPr>
        <p:spPr>
          <a:xfrm>
            <a:off x="2589212" y="1407381"/>
            <a:ext cx="8915399" cy="4770782"/>
          </a:xfrm>
        </p:spPr>
        <p:txBody>
          <a:bodyPr/>
          <a:lstStyle/>
          <a:p>
            <a:pPr algn="ctr"/>
            <a:r>
              <a:rPr lang="en-US" dirty="0" smtClean="0"/>
              <a:t>Vehicle 001234SG</a:t>
            </a:r>
          </a:p>
          <a:p>
            <a:pPr algn="ctr"/>
            <a:r>
              <a:rPr lang="en-US" dirty="0" smtClean="0"/>
              <a:t>Month: May</a:t>
            </a:r>
          </a:p>
          <a:p>
            <a:pPr algn="ct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402257170"/>
              </p:ext>
            </p:extLst>
          </p:nvPr>
        </p:nvGraphicFramePr>
        <p:xfrm>
          <a:off x="2107096" y="2512615"/>
          <a:ext cx="9167853" cy="1741332"/>
        </p:xfrm>
        <a:graphic>
          <a:graphicData uri="http://schemas.openxmlformats.org/drawingml/2006/table">
            <a:tbl>
              <a:tblPr>
                <a:tableStyleId>{5C22544A-7EE6-4342-B048-85BDC9FD1C3A}</a:tableStyleId>
              </a:tblPr>
              <a:tblGrid>
                <a:gridCol w="1122937">
                  <a:extLst>
                    <a:ext uri="{9D8B030D-6E8A-4147-A177-3AD203B41FA5}">
                      <a16:colId xmlns:a16="http://schemas.microsoft.com/office/drawing/2014/main" val="1263375000"/>
                    </a:ext>
                  </a:extLst>
                </a:gridCol>
                <a:gridCol w="1240258">
                  <a:extLst>
                    <a:ext uri="{9D8B030D-6E8A-4147-A177-3AD203B41FA5}">
                      <a16:colId xmlns:a16="http://schemas.microsoft.com/office/drawing/2014/main" val="4025755824"/>
                    </a:ext>
                  </a:extLst>
                </a:gridCol>
                <a:gridCol w="1474901">
                  <a:extLst>
                    <a:ext uri="{9D8B030D-6E8A-4147-A177-3AD203B41FA5}">
                      <a16:colId xmlns:a16="http://schemas.microsoft.com/office/drawing/2014/main" val="4285163269"/>
                    </a:ext>
                  </a:extLst>
                </a:gridCol>
                <a:gridCol w="1608983">
                  <a:extLst>
                    <a:ext uri="{9D8B030D-6E8A-4147-A177-3AD203B41FA5}">
                      <a16:colId xmlns:a16="http://schemas.microsoft.com/office/drawing/2014/main" val="451165846"/>
                    </a:ext>
                  </a:extLst>
                </a:gridCol>
                <a:gridCol w="1273779">
                  <a:extLst>
                    <a:ext uri="{9D8B030D-6E8A-4147-A177-3AD203B41FA5}">
                      <a16:colId xmlns:a16="http://schemas.microsoft.com/office/drawing/2014/main" val="553911825"/>
                    </a:ext>
                  </a:extLst>
                </a:gridCol>
                <a:gridCol w="1424621">
                  <a:extLst>
                    <a:ext uri="{9D8B030D-6E8A-4147-A177-3AD203B41FA5}">
                      <a16:colId xmlns:a16="http://schemas.microsoft.com/office/drawing/2014/main" val="3314251988"/>
                    </a:ext>
                  </a:extLst>
                </a:gridCol>
                <a:gridCol w="1022374">
                  <a:extLst>
                    <a:ext uri="{9D8B030D-6E8A-4147-A177-3AD203B41FA5}">
                      <a16:colId xmlns:a16="http://schemas.microsoft.com/office/drawing/2014/main" val="98646270"/>
                    </a:ext>
                  </a:extLst>
                </a:gridCol>
              </a:tblGrid>
              <a:tr h="588452">
                <a:tc>
                  <a:txBody>
                    <a:bodyPr/>
                    <a:lstStyle/>
                    <a:p>
                      <a:pPr algn="ctr" fontAlgn="b"/>
                      <a:r>
                        <a:rPr lang="en-US" sz="1100" u="none" strike="noStrike">
                          <a:effectLst/>
                        </a:rPr>
                        <a:t>Date</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Driver Name</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Beginning Miles</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Ending Miles</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Destination</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Returned </a:t>
                      </a:r>
                      <a:r>
                        <a:rPr lang="en-US" sz="1100" u="none" strike="noStrike" dirty="0" smtClean="0">
                          <a:effectLst/>
                        </a:rPr>
                        <a:t>w/Full Tank of Gas</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smtClean="0">
                          <a:effectLst/>
                        </a:rPr>
                        <a:t>Vehicle Expenses</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91791269"/>
                  </a:ext>
                </a:extLst>
              </a:tr>
              <a:tr h="28822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723811243"/>
                  </a:ext>
                </a:extLst>
              </a:tr>
              <a:tr h="288220">
                <a:tc>
                  <a:txBody>
                    <a:bodyPr/>
                    <a:lstStyle/>
                    <a:p>
                      <a:pPr algn="ctr" fontAlgn="b"/>
                      <a:r>
                        <a:rPr lang="en-US" sz="1100" u="none" strike="noStrike" dirty="0">
                          <a:effectLst/>
                        </a:rPr>
                        <a:t>11/30/2022</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Jane </a:t>
                      </a:r>
                      <a:r>
                        <a:rPr lang="en-US" sz="1100" u="none" strike="noStrike" dirty="0" smtClean="0">
                          <a:effectLst/>
                        </a:rPr>
                        <a:t>Speedster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12345</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12390</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Santa Fe</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full</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smtClean="0">
                          <a:effectLst/>
                        </a:rPr>
                        <a:t>$25.00</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713379667"/>
                  </a:ext>
                </a:extLst>
              </a:tr>
              <a:tr h="288220">
                <a:tc>
                  <a:txBody>
                    <a:bodyPr/>
                    <a:lstStyle/>
                    <a:p>
                      <a:pPr algn="ctr" fontAlgn="b"/>
                      <a:r>
                        <a:rPr lang="en-US" sz="1100" u="none" strike="noStrike" dirty="0" smtClean="0">
                          <a:effectLst/>
                        </a:rPr>
                        <a:t>12/2/2023</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Jack </a:t>
                      </a:r>
                      <a:r>
                        <a:rPr lang="en-US" sz="1100" u="none" strike="noStrike" dirty="0" smtClean="0">
                          <a:effectLst/>
                        </a:rPr>
                        <a:t>Ortiz</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12390</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12450</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Roswell</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3/4 tank</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smtClean="0">
                          <a:effectLst/>
                        </a:rPr>
                        <a:t>$30.00</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668460152"/>
                  </a:ext>
                </a:extLst>
              </a:tr>
              <a:tr h="28822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250432882"/>
                  </a:ext>
                </a:extLst>
              </a:tr>
            </a:tbl>
          </a:graphicData>
        </a:graphic>
      </p:graphicFrame>
    </p:spTree>
    <p:extLst>
      <p:ext uri="{BB962C8B-B14F-4D97-AF65-F5344CB8AC3E}">
        <p14:creationId xmlns:p14="http://schemas.microsoft.com/office/powerpoint/2010/main" val="1159120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89614"/>
            <a:ext cx="8915399" cy="811033"/>
          </a:xfrm>
        </p:spPr>
        <p:txBody>
          <a:bodyPr/>
          <a:lstStyle/>
          <a:p>
            <a:pPr algn="ctr"/>
            <a:r>
              <a:rPr lang="en-US" dirty="0" smtClean="0"/>
              <a:t>Reporting Monthly Mileage</a:t>
            </a:r>
            <a:endParaRPr lang="en-US" dirty="0"/>
          </a:p>
        </p:txBody>
      </p:sp>
      <p:sp>
        <p:nvSpPr>
          <p:cNvPr id="3" name="Text Placeholder 2"/>
          <p:cNvSpPr>
            <a:spLocks noGrp="1"/>
          </p:cNvSpPr>
          <p:nvPr>
            <p:ph type="body" idx="1"/>
          </p:nvPr>
        </p:nvSpPr>
        <p:spPr>
          <a:xfrm>
            <a:off x="2589212" y="1478942"/>
            <a:ext cx="8915399" cy="4420925"/>
          </a:xfrm>
        </p:spPr>
        <p:txBody>
          <a:bodyPr>
            <a:normAutofit/>
          </a:bodyPr>
          <a:lstStyle/>
          <a:p>
            <a:pPr marL="342900" indent="-342900">
              <a:buFont typeface="Arial" panose="020B0604020202020204" pitchFamily="34" charset="0"/>
              <a:buChar char="•"/>
            </a:pPr>
            <a:r>
              <a:rPr lang="en-US" sz="1200" dirty="0" smtClean="0"/>
              <a:t>Request Operator ID/password from Account Manager</a:t>
            </a:r>
          </a:p>
          <a:p>
            <a:pPr marL="342900" indent="-342900">
              <a:buFont typeface="Arial" panose="020B0604020202020204" pitchFamily="34" charset="0"/>
              <a:buChar char="•"/>
            </a:pPr>
            <a:r>
              <a:rPr lang="en-US" sz="1200" dirty="0" smtClean="0"/>
              <a:t>Click on </a:t>
            </a:r>
            <a:r>
              <a:rPr lang="en-US" sz="1200" dirty="0" err="1" smtClean="0"/>
              <a:t>Assetworks</a:t>
            </a:r>
            <a:r>
              <a:rPr lang="en-US" sz="1200" dirty="0" smtClean="0"/>
              <a:t> link: </a:t>
            </a:r>
            <a:r>
              <a:rPr lang="en-US" sz="1200" dirty="0">
                <a:hlinkClick r:id="rId2"/>
              </a:rPr>
              <a:t>Enterprise Asset Management (state.nm.us</a:t>
            </a:r>
            <a:r>
              <a:rPr lang="en-US" sz="1200" dirty="0" smtClean="0">
                <a:hlinkClick r:id="rId2"/>
              </a:rPr>
              <a:t>)</a:t>
            </a:r>
            <a:r>
              <a:rPr lang="en-US" sz="1200" dirty="0" smtClean="0"/>
              <a:t>  https://fleet.gas.state.nm.us/InfoCenter/</a:t>
            </a:r>
          </a:p>
          <a:p>
            <a:pPr marL="342900" indent="-342900">
              <a:buFont typeface="Arial" panose="020B0604020202020204" pitchFamily="34" charset="0"/>
              <a:buChar char="•"/>
            </a:pPr>
            <a:r>
              <a:rPr lang="en-US" sz="1200" dirty="0" smtClean="0"/>
              <a:t>Log in</a:t>
            </a:r>
          </a:p>
          <a:p>
            <a:pPr marL="800100" lvl="1" indent="-342900">
              <a:buFont typeface="Arial" panose="020B0604020202020204" pitchFamily="34" charset="0"/>
              <a:buChar char="•"/>
            </a:pPr>
            <a:r>
              <a:rPr lang="en-US" sz="1200" dirty="0" smtClean="0"/>
              <a:t>Click on the “Customer Access” tab; </a:t>
            </a:r>
          </a:p>
          <a:p>
            <a:pPr marL="800100" lvl="1" indent="-342900">
              <a:buFont typeface="Arial" panose="020B0604020202020204" pitchFamily="34" charset="0"/>
              <a:buChar char="•"/>
            </a:pPr>
            <a:r>
              <a:rPr lang="en-US" sz="1200" dirty="0" smtClean="0"/>
              <a:t>Click on “Administer Equipment Units” – to see your vehicles</a:t>
            </a:r>
          </a:p>
          <a:p>
            <a:pPr marL="800100" lvl="1" indent="-342900">
              <a:buFont typeface="Arial" panose="020B0604020202020204" pitchFamily="34" charset="0"/>
              <a:buChar char="•"/>
            </a:pPr>
            <a:r>
              <a:rPr lang="en-US" sz="1200" dirty="0" smtClean="0"/>
              <a:t>Click on “plate number” </a:t>
            </a:r>
          </a:p>
          <a:p>
            <a:pPr marL="800100" lvl="1" indent="-342900">
              <a:buFont typeface="Arial" panose="020B0604020202020204" pitchFamily="34" charset="0"/>
              <a:buChar char="•"/>
            </a:pPr>
            <a:r>
              <a:rPr lang="en-US" sz="1200" dirty="0" smtClean="0"/>
              <a:t>Click on “Enter Usage Tickets”</a:t>
            </a:r>
          </a:p>
          <a:p>
            <a:pPr marL="800100" lvl="1" indent="-342900">
              <a:buFont typeface="Arial" panose="020B0604020202020204" pitchFamily="34" charset="0"/>
              <a:buChar char="•"/>
            </a:pPr>
            <a:r>
              <a:rPr lang="en-US" sz="1200" dirty="0" smtClean="0"/>
              <a:t>Enter start date: 26</a:t>
            </a:r>
            <a:r>
              <a:rPr lang="en-US" sz="1200" baseline="30000" dirty="0" smtClean="0"/>
              <a:t>th</a:t>
            </a:r>
            <a:r>
              <a:rPr lang="en-US" sz="1200" dirty="0" smtClean="0"/>
              <a:t> of previous month</a:t>
            </a:r>
          </a:p>
          <a:p>
            <a:pPr marL="800100" lvl="1" indent="-342900">
              <a:buFont typeface="Arial" panose="020B0604020202020204" pitchFamily="34" charset="0"/>
              <a:buChar char="•"/>
            </a:pPr>
            <a:r>
              <a:rPr lang="en-US" sz="1200" dirty="0" smtClean="0"/>
              <a:t>Enter End date:  current date (mileage should be report by the COB on the 25</a:t>
            </a:r>
            <a:r>
              <a:rPr lang="en-US" sz="1200" baseline="30000" dirty="0" smtClean="0"/>
              <a:t>th</a:t>
            </a:r>
            <a:r>
              <a:rPr lang="en-US" sz="1200" dirty="0" smtClean="0"/>
              <a:t> of current month)</a:t>
            </a:r>
          </a:p>
          <a:p>
            <a:pPr marL="800100" lvl="1" indent="-342900">
              <a:buFont typeface="Arial" panose="020B0604020202020204" pitchFamily="34" charset="0"/>
              <a:buChar char="•"/>
            </a:pPr>
            <a:r>
              <a:rPr lang="en-US" sz="1200" dirty="0" smtClean="0"/>
              <a:t>Enter – Capture last odometer reading at the end of the month </a:t>
            </a:r>
          </a:p>
          <a:p>
            <a:pPr marL="800100" lvl="1" indent="-342900">
              <a:buFont typeface="Arial" panose="020B0604020202020204" pitchFamily="34" charset="0"/>
              <a:buChar char="•"/>
            </a:pPr>
            <a:r>
              <a:rPr lang="en-US" sz="1200" dirty="0" smtClean="0"/>
              <a:t>Click on “save” button</a:t>
            </a:r>
          </a:p>
          <a:p>
            <a:pPr marL="800100" lvl="1" indent="-342900">
              <a:buFont typeface="Arial" panose="020B0604020202020204" pitchFamily="34" charset="0"/>
              <a:buChar char="•"/>
            </a:pPr>
            <a:endParaRPr lang="en-US" sz="1200" dirty="0"/>
          </a:p>
        </p:txBody>
      </p:sp>
    </p:spTree>
    <p:extLst>
      <p:ext uri="{BB962C8B-B14F-4D97-AF65-F5344CB8AC3E}">
        <p14:creationId xmlns:p14="http://schemas.microsoft.com/office/powerpoint/2010/main" val="946400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21253</TotalTime>
  <Words>3585</Words>
  <Application>Microsoft Office PowerPoint</Application>
  <PresentationFormat>Widescreen</PresentationFormat>
  <Paragraphs>525</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Century Gothic</vt:lpstr>
      <vt:lpstr>Times New Roman</vt:lpstr>
      <vt:lpstr>Wingdings 3</vt:lpstr>
      <vt:lpstr>Wisp</vt:lpstr>
      <vt:lpstr>Transportation Services Division/SCFA</vt:lpstr>
      <vt:lpstr>TSD/SCFA/Motor Pool Staff</vt:lpstr>
      <vt:lpstr>Motor Pool Staff con’t</vt:lpstr>
      <vt:lpstr>Vehicle Leasing Program</vt:lpstr>
      <vt:lpstr>Short Term Leasing Program</vt:lpstr>
      <vt:lpstr>Short Term Offices </vt:lpstr>
      <vt:lpstr>Vehicle Inspections</vt:lpstr>
      <vt:lpstr>Mileage Log Sample</vt:lpstr>
      <vt:lpstr>Reporting Monthly Mileage</vt:lpstr>
      <vt:lpstr>Global Position System or GPS</vt:lpstr>
      <vt:lpstr>Global Position System or GPS</vt:lpstr>
      <vt:lpstr>Automobile Accidents</vt:lpstr>
      <vt:lpstr>Defensive Driving Course</vt:lpstr>
      <vt:lpstr>Waivers</vt:lpstr>
      <vt:lpstr>Commuting Report</vt:lpstr>
      <vt:lpstr>Wright Express (WEX)Fuel Card</vt:lpstr>
      <vt:lpstr>SCFA Requirements Agencies</vt:lpstr>
      <vt:lpstr>1.5.3 Traffic Laws and Operator Conduct</vt:lpstr>
      <vt:lpstr>FY24 Lease Rates</vt:lpstr>
      <vt:lpstr>1.  TSD maintenance schedules are driven by manufacturer recommendations. Refer to this schedule when acquiring services for your leased vehicle(s).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Roybal, Annette C., GSD</dc:creator>
  <cp:lastModifiedBy>Jennifer Johnson</cp:lastModifiedBy>
  <cp:revision>81</cp:revision>
  <cp:lastPrinted>2023-11-13T22:01:30Z</cp:lastPrinted>
  <dcterms:created xsi:type="dcterms:W3CDTF">2022-11-22T16:16:57Z</dcterms:created>
  <dcterms:modified xsi:type="dcterms:W3CDTF">2023-11-13T23:07:26Z</dcterms:modified>
</cp:coreProperties>
</file>