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0" r:id="rId4"/>
    <p:sldId id="272" r:id="rId5"/>
    <p:sldId id="271" r:id="rId6"/>
    <p:sldId id="259" r:id="rId7"/>
    <p:sldId id="268" r:id="rId8"/>
    <p:sldId id="260" r:id="rId9"/>
    <p:sldId id="269" r:id="rId10"/>
    <p:sldId id="261" r:id="rId11"/>
    <p:sldId id="26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06042E-CBF7-4213-81C1-5F2B1C0FD7B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DB9FAA-6F2B-4FAB-89F1-70F02F83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4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6A-7C18-419D-A9B8-DB847D71433B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1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4E63-55F3-4D84-9603-35A4682CDE31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1F3E-72D8-4905-9921-1A33C8194AA7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9B47-ADF2-4CAC-8801-FD342DA3FD72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9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3F1FC-E0E0-4F66-82F0-825A1335B0E0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7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1102-D4BC-4289-97D5-AF8A4D85F2EA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903D-285A-4F91-A8D5-C0BB9B30EDFD}" type="datetime1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948-6CE7-419B-9A1D-4840563E1130}" type="datetime1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6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0346-B3B7-4A38-8FB7-49F808BEA373}" type="datetime1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3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B907-575C-415F-832A-FE60E00B0D6B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3092-62A0-4414-99D3-999EF269269A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9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ACD98-CEB3-455E-8FDA-D6A917AB4FA9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63552-C1BD-43F4-97AE-E3589891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2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ahUKEwjW4JSFxrfOAhUIKWMKHcBCAj4QjRwIBw&amp;url=http://www.statesymbolsusa.org/symbol-official-item/new-mexico/state-seal/seal-new-mexico&amp;bvm=bv.129389765,d.cGc&amp;psig=AFQjCNH004juvFldjRV5vCyAl-9YKq8iHg&amp;ust=1470942471888567" TargetMode="External"/><Relationship Id="rId2" Type="http://schemas.openxmlformats.org/officeDocument/2006/relationships/hyperlink" Target="https://www.generalservices.state.nm.us/risk-management/rmab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422" y="409303"/>
            <a:ext cx="7772400" cy="165462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Risk Management Advisory Board</a:t>
            </a:r>
            <a:br>
              <a:rPr lang="en-US" sz="3600" dirty="0" smtClean="0"/>
            </a:br>
            <a:r>
              <a:rPr lang="en-US" sz="3600" dirty="0" smtClean="0"/>
              <a:t>State of New Mexico</a:t>
            </a:r>
            <a:br>
              <a:rPr lang="en-US" sz="3600" dirty="0" smtClean="0"/>
            </a:br>
            <a:r>
              <a:rPr lang="en-US" sz="3600" dirty="0" smtClean="0"/>
              <a:t>General Services Department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634" y="4455478"/>
            <a:ext cx="85344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April 20, 2023</a:t>
            </a:r>
          </a:p>
          <a:p>
            <a:r>
              <a:rPr lang="en-US" dirty="0" smtClean="0"/>
              <a:t>2:00 – 3:30 p.m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sz="1800" u="sng" dirty="0">
                <a:hlinkClick r:id="rId2"/>
              </a:rPr>
              <a:t>https://www.generalservices.state.nm.us/risk-management/rmab</a:t>
            </a:r>
            <a:r>
              <a:rPr lang="en-US" u="sng" dirty="0">
                <a:hlinkClick r:id="rId2"/>
              </a:rPr>
              <a:t>/</a:t>
            </a:r>
            <a:endParaRPr lang="en-US" dirty="0"/>
          </a:p>
          <a:p>
            <a:r>
              <a:rPr lang="en-US" sz="1800" dirty="0" smtClean="0"/>
              <a:t> 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8" descr="http://www.statesymbolsusa.org/sites/statesymbolsusa.org/files/styles/large/public/primary-images/statesealofNewMexico.jpg?itok=SU1mRVyY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2406329"/>
            <a:ext cx="2895600" cy="27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Bureau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Co-sponsored a Continuing Legal Education (CLE) seminar in December with the Defense Lawyers Association</a:t>
            </a:r>
          </a:p>
          <a:p>
            <a:r>
              <a:rPr lang="en-US" sz="2400" dirty="0"/>
              <a:t>Advertising the Legal Services Request for Proposal (RFP) for fiscal years 2024-2028 </a:t>
            </a:r>
          </a:p>
          <a:p>
            <a:r>
              <a:rPr lang="en-US" sz="2400" dirty="0"/>
              <a:t>Public Liability Fund (357) nearly exhausted </a:t>
            </a:r>
          </a:p>
          <a:p>
            <a:pPr lvl="1"/>
            <a:r>
              <a:rPr lang="en-US" sz="2000" dirty="0"/>
              <a:t>$27,804,137 expended to date</a:t>
            </a:r>
          </a:p>
          <a:p>
            <a:pPr lvl="1"/>
            <a:r>
              <a:rPr lang="en-US" sz="2000" dirty="0"/>
              <a:t>$348,862 left in fund 357</a:t>
            </a:r>
          </a:p>
          <a:p>
            <a:pPr lvl="1"/>
            <a:r>
              <a:rPr lang="en-US" sz="2000" dirty="0"/>
              <a:t>A $10,000,000 BAR has been submitted to finish the fiscal year</a:t>
            </a:r>
          </a:p>
          <a:p>
            <a:r>
              <a:rPr lang="en-US" sz="2400" dirty="0"/>
              <a:t>Advertising 1 open paralegal position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7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Retirements at Risk Management Division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Charlene D. Urban – 30 years of service with the State of New Mexico almost 23 years at RMD/WCB.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Mary Jo Lujan – 25 years with the State of New Mexico in RMD. Served in various positions in RMD since 3/23/1998.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09600"/>
              </p:ext>
            </p:extLst>
          </p:nvPr>
        </p:nvGraphicFramePr>
        <p:xfrm>
          <a:off x="628650" y="2451941"/>
          <a:ext cx="7886700" cy="2440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7711">
                  <a:extLst>
                    <a:ext uri="{9D8B030D-6E8A-4147-A177-3AD203B41FA5}">
                      <a16:colId xmlns:a16="http://schemas.microsoft.com/office/drawing/2014/main" val="3943927218"/>
                    </a:ext>
                  </a:extLst>
                </a:gridCol>
                <a:gridCol w="1424537">
                  <a:extLst>
                    <a:ext uri="{9D8B030D-6E8A-4147-A177-3AD203B41FA5}">
                      <a16:colId xmlns:a16="http://schemas.microsoft.com/office/drawing/2014/main" val="3810635294"/>
                    </a:ext>
                  </a:extLst>
                </a:gridCol>
                <a:gridCol w="4054452">
                  <a:extLst>
                    <a:ext uri="{9D8B030D-6E8A-4147-A177-3AD203B41FA5}">
                      <a16:colId xmlns:a16="http://schemas.microsoft.com/office/drawing/2014/main" val="3618160293"/>
                    </a:ext>
                  </a:extLst>
                </a:gridCol>
              </a:tblGrid>
              <a:tr h="5629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RMAB Meetings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912444"/>
                  </a:ext>
                </a:extLst>
              </a:tr>
              <a:tr h="3754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BUREAU CHIEF PRESENTATIONS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extLst>
                  <a:ext uri="{0D108BD9-81ED-4DB2-BD59-A6C34878D82A}">
                    <a16:rowId xmlns:a16="http://schemas.microsoft.com/office/drawing/2014/main" val="4031181369"/>
                  </a:ext>
                </a:extLst>
              </a:tr>
              <a:tr h="3754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Thursday, September 28, 2023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Via Teams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2450" algn="l"/>
                        </a:tabLst>
                      </a:pPr>
                      <a:r>
                        <a:rPr lang="en-US" sz="1200">
                          <a:effectLst/>
                        </a:rPr>
                        <a:t>Finance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extLst>
                  <a:ext uri="{0D108BD9-81ED-4DB2-BD59-A6C34878D82A}">
                    <a16:rowId xmlns:a16="http://schemas.microsoft.com/office/drawing/2014/main" val="2537275968"/>
                  </a:ext>
                </a:extLst>
              </a:tr>
              <a:tr h="3754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Thursday, November 16, 2023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Via Teams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Alternative Dispute Resolution I, Loss Control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extLst>
                  <a:ext uri="{0D108BD9-81ED-4DB2-BD59-A6C34878D82A}">
                    <a16:rowId xmlns:a16="http://schemas.microsoft.com/office/drawing/2014/main" val="1734301986"/>
                  </a:ext>
                </a:extLst>
              </a:tr>
              <a:tr h="3754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Thursday, March 28, 2024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Via Teams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Property and Casualty (PAC), </a:t>
                      </a:r>
                      <a:r>
                        <a:rPr lang="en-US" sz="1100">
                          <a:effectLst/>
                        </a:rPr>
                        <a:t>Legal</a:t>
                      </a:r>
                      <a:r>
                        <a:rPr lang="en-US" sz="1200">
                          <a:effectLst/>
                        </a:rPr>
                        <a:t>, Workers’ Compensation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extLst>
                  <a:ext uri="{0D108BD9-81ED-4DB2-BD59-A6C34878D82A}">
                    <a16:rowId xmlns:a16="http://schemas.microsoft.com/office/drawing/2014/main" val="1025828617"/>
                  </a:ext>
                </a:extLst>
              </a:tr>
              <a:tr h="3754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Thursday, May 23, 2024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Via Teams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Alternative Dispute Resolution II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48" marR="65748" marT="0" marB="0"/>
                </a:tc>
                <a:extLst>
                  <a:ext uri="{0D108BD9-81ED-4DB2-BD59-A6C34878D82A}">
                    <a16:rowId xmlns:a16="http://schemas.microsoft.com/office/drawing/2014/main" val="556245643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1654" y="173988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2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2450" algn="l"/>
              </a:tabLst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otham Bold"/>
                <a:ea typeface="Arial" panose="020B0604020202020204" pitchFamily="34" charset="0"/>
                <a:cs typeface="Times New Roman" panose="02020603050405020304" pitchFamily="18" charset="0"/>
              </a:rPr>
              <a:t>RISK MANAGEMENT ADVISORY BOARD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2450" algn="l"/>
              </a:tabLst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otham Bold"/>
                <a:ea typeface="Arial" panose="020B0604020202020204" pitchFamily="34" charset="0"/>
                <a:cs typeface="Times New Roman" panose="02020603050405020304" pitchFamily="18" charset="0"/>
              </a:rPr>
              <a:t>Proposed Meeting and Prep-Meeting Schedule for 2023-2024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245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2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2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5266" y="-145050"/>
            <a:ext cx="7107382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Risk Management Advisory Board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General Services Department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Office of the Attorney General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Office of the Superintendent of Insurance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Department of Finance and Administration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Legislative Council Services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cs typeface="Arial" panose="020B0604020202020204" pitchFamily="34" charset="0"/>
              </a:rPr>
              <a:t>And other appointed persons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Meeting Agenda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Cambria" panose="02040503050406030204" pitchFamily="18" charset="0"/>
                <a:cs typeface="Arial" panose="020B0604020202020204" pitchFamily="34" charset="0"/>
              </a:rPr>
              <a:t>Thursday, April 20, 2023 | 2: 00- 3:30 pm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Cambria" panose="02040503050406030204" pitchFamily="18" charset="0"/>
                <a:cs typeface="Arial" panose="020B0604020202020204" pitchFamily="34" charset="0"/>
              </a:rPr>
              <a:t>Conducted online via Microsoft Teams (see GSD website for link</a:t>
            </a:r>
            <a:r>
              <a:rPr lang="en-US" sz="900" dirty="0" smtClean="0">
                <a:latin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53278"/>
              </p:ext>
            </p:extLst>
          </p:nvPr>
        </p:nvGraphicFramePr>
        <p:xfrm>
          <a:off x="1645299" y="1787236"/>
          <a:ext cx="4947315" cy="4685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083">
                  <a:extLst>
                    <a:ext uri="{9D8B030D-6E8A-4147-A177-3AD203B41FA5}">
                      <a16:colId xmlns:a16="http://schemas.microsoft.com/office/drawing/2014/main" val="4115632629"/>
                    </a:ext>
                  </a:extLst>
                </a:gridCol>
                <a:gridCol w="2906519">
                  <a:extLst>
                    <a:ext uri="{9D8B030D-6E8A-4147-A177-3AD203B41FA5}">
                      <a16:colId xmlns:a16="http://schemas.microsoft.com/office/drawing/2014/main" val="4045232818"/>
                    </a:ext>
                  </a:extLst>
                </a:gridCol>
                <a:gridCol w="1733713">
                  <a:extLst>
                    <a:ext uri="{9D8B030D-6E8A-4147-A177-3AD203B41FA5}">
                      <a16:colId xmlns:a16="http://schemas.microsoft.com/office/drawing/2014/main" val="1715923006"/>
                    </a:ext>
                  </a:extLst>
                </a:gridCol>
              </a:tblGrid>
              <a:tr h="7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Agenda Item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Action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/>
                </a:tc>
                <a:extLst>
                  <a:ext uri="{0D108BD9-81ED-4DB2-BD59-A6C34878D82A}">
                    <a16:rowId xmlns:a16="http://schemas.microsoft.com/office/drawing/2014/main" val="3177393148"/>
                  </a:ext>
                </a:extLst>
              </a:tr>
              <a:tr h="6425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1.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Welcome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Call to Order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Roll Call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/>
                </a:tc>
                <a:extLst>
                  <a:ext uri="{0D108BD9-81ED-4DB2-BD59-A6C34878D82A}">
                    <a16:rowId xmlns:a16="http://schemas.microsoft.com/office/drawing/2014/main" val="1815870659"/>
                  </a:ext>
                </a:extLst>
              </a:tr>
              <a:tr h="4015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2.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Approval of the Agenda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Vote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779499015"/>
                  </a:ext>
                </a:extLst>
              </a:tr>
              <a:tr h="4323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3.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Approval of December 15, 2022, Meeting Minutes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Vote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560672081"/>
                  </a:ext>
                </a:extLst>
              </a:tr>
              <a:tr h="4323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4.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FY24 Certificates of Coverage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Discussion 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3795718008"/>
                  </a:ext>
                </a:extLst>
              </a:tr>
              <a:tr h="4323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5.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Welcome and Legislative Recap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Discussion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974245405"/>
                  </a:ext>
                </a:extLst>
              </a:tr>
              <a:tr h="4323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6.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PAC, Legal, WC Bureau Chief’s Presentation 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Discussion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362410961"/>
                  </a:ext>
                </a:extLst>
              </a:tr>
              <a:tr h="4323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7.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Board Discussion Items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Discussion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3982564086"/>
                  </a:ext>
                </a:extLst>
              </a:tr>
              <a:tr h="4323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8.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Public Comments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Discussion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1860830211"/>
                  </a:ext>
                </a:extLst>
              </a:tr>
              <a:tr h="4269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9.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Next Meeting –   September 28,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Discussion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3705369079"/>
                  </a:ext>
                </a:extLst>
              </a:tr>
              <a:tr h="424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10.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Adjourn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 anchor="ctr"/>
                </a:tc>
                <a:extLst>
                  <a:ext uri="{0D108BD9-81ED-4DB2-BD59-A6C34878D82A}">
                    <a16:rowId xmlns:a16="http://schemas.microsoft.com/office/drawing/2014/main" val="279738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of Coverage FY24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Letter of Administration – Header Updated </a:t>
            </a:r>
          </a:p>
          <a:p>
            <a:pPr marL="0" indent="0">
              <a:buNone/>
            </a:pPr>
            <a:r>
              <a:rPr lang="en-US" dirty="0"/>
              <a:t>        - No modifications for FY24</a:t>
            </a:r>
          </a:p>
          <a:p>
            <a:r>
              <a:rPr lang="en-US" dirty="0"/>
              <a:t>Liability Certificate of Coverage – Header Updated</a:t>
            </a:r>
          </a:p>
          <a:p>
            <a:pPr marL="0" indent="0">
              <a:buNone/>
            </a:pPr>
            <a:r>
              <a:rPr lang="en-US" dirty="0"/>
              <a:t>        - No modifications for FY24</a:t>
            </a:r>
          </a:p>
          <a:p>
            <a:r>
              <a:rPr lang="en-US" dirty="0"/>
              <a:t>Property Certificate for FY24 – Header Updated</a:t>
            </a:r>
          </a:p>
          <a:p>
            <a:pPr marL="0" indent="0">
              <a:buNone/>
            </a:pPr>
            <a:r>
              <a:rPr lang="en-US" dirty="0"/>
              <a:t>       - Reviewing leased heavy equipment </a:t>
            </a:r>
          </a:p>
          <a:p>
            <a:pPr marL="0" indent="0">
              <a:buNone/>
            </a:pPr>
            <a:r>
              <a:rPr lang="en-US" dirty="0"/>
              <a:t>       - Employee property required for job </a:t>
            </a:r>
          </a:p>
          <a:p>
            <a:pPr marL="0" indent="0">
              <a:buNone/>
            </a:pPr>
            <a:r>
              <a:rPr lang="en-US" dirty="0"/>
              <a:t>       - Added exclusion for storage tanks (risk transfer)</a:t>
            </a:r>
          </a:p>
          <a:p>
            <a:pPr marL="0" indent="0">
              <a:buNone/>
            </a:pPr>
            <a:r>
              <a:rPr lang="en-US" dirty="0"/>
              <a:t>       - Using comps for APD total losses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2023 Legislative Recap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13411" y="1504604"/>
            <a:ext cx="676656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SB16- </a:t>
            </a:r>
            <a:r>
              <a:rPr lang="en-US" sz="2800" dirty="0" smtClean="0"/>
              <a:t>Signed by Governor Lujan-Grisham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Moves the EBB-eight positions to the newly named Health Care Authority Department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45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1273" y="210187"/>
            <a:ext cx="8379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Workers’ Compensation Bureau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773083" y="1088154"/>
            <a:ext cx="7290262" cy="5338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Administers Workers’ Compensation benefits for all state agencies, higher education facilities and local public bodies.  FY22 exposure survey showed 21,922 full time employees.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 claims must be filed via secure electronic portal online.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Medical benefits for reasonable, necessary and causally work related injuries are lifetime with no deductibles.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Indemnity benefits for compensable injuries paid at 66 2/3</a:t>
            </a:r>
            <a:r>
              <a:rPr lang="en-US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of the average weekly wage.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Disability impairments paid on whole person and scheduled body parts for 500-700 weeks.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Manual processing of non-mapped bill payments, bulk paid pharmacy and litigation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assignments.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Continue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 process and provide user experience updates and quarterly releases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PCIS Claims Vision RMIS system.  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•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IT working with PCIS on functionality of all reporting interfaces. 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•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Temp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employee working on WCA EDI, FROI/SROI issues.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•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Temp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employee working on Section 111 Medicare reporting to Centers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	for Medicare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services.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3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04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Workers’ Compensation Bureau</a:t>
            </a:r>
            <a:endParaRPr lang="en-US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4904" y="1265243"/>
            <a:ext cx="7886700" cy="5125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•</a:t>
            </a:r>
            <a:r>
              <a:rPr lang="en-US" sz="2200" dirty="0" smtClean="0"/>
              <a:t> </a:t>
            </a:r>
            <a:r>
              <a:rPr lang="en-US" sz="1800" dirty="0" smtClean="0"/>
              <a:t>Medical </a:t>
            </a:r>
            <a:r>
              <a:rPr lang="en-US" sz="1800" dirty="0"/>
              <a:t>bill review through </a:t>
            </a:r>
            <a:r>
              <a:rPr lang="en-US" sz="1800" dirty="0" err="1"/>
              <a:t>Genex</a:t>
            </a:r>
            <a:r>
              <a:rPr lang="en-US" sz="1800" dirty="0"/>
              <a:t> continues to render significant savings utilizing their PPOs in addition to the maximum allowable fee schedule.</a:t>
            </a:r>
          </a:p>
          <a:p>
            <a:pPr marL="0" indent="0">
              <a:buNone/>
            </a:pPr>
            <a:r>
              <a:rPr lang="en-US" sz="1800" dirty="0" smtClean="0"/>
              <a:t>• Temp </a:t>
            </a:r>
            <a:r>
              <a:rPr lang="en-US" sz="1800" dirty="0"/>
              <a:t>employee working on </a:t>
            </a:r>
            <a:r>
              <a:rPr lang="en-US" sz="1800" dirty="0" err="1"/>
              <a:t>Genex</a:t>
            </a:r>
            <a:r>
              <a:rPr lang="en-US" sz="1800" dirty="0"/>
              <a:t> Explanation of Review errors.</a:t>
            </a:r>
          </a:p>
          <a:p>
            <a:pPr marL="0" indent="0">
              <a:buNone/>
            </a:pPr>
            <a:r>
              <a:rPr lang="en-US" sz="1800" dirty="0" smtClean="0"/>
              <a:t>• Maintain </a:t>
            </a:r>
            <a:r>
              <a:rPr lang="en-US" sz="1800" dirty="0"/>
              <a:t>high production levels of claim file workload activities with eight adjusters and four support staff.  </a:t>
            </a:r>
          </a:p>
          <a:p>
            <a:pPr marL="0" indent="0">
              <a:buNone/>
            </a:pPr>
            <a:r>
              <a:rPr lang="en-US" sz="1800" dirty="0" smtClean="0"/>
              <a:t>• Workers </a:t>
            </a:r>
            <a:r>
              <a:rPr lang="en-US" sz="1800" dirty="0"/>
              <a:t>Compensation Bureau currently at a claim volume of 1101 combined Medical and Indemnity open claims.  </a:t>
            </a:r>
          </a:p>
          <a:p>
            <a:pPr marL="0" indent="0">
              <a:buNone/>
            </a:pPr>
            <a:r>
              <a:rPr lang="en-US" sz="1800" dirty="0" smtClean="0"/>
              <a:t>• Litigation </a:t>
            </a:r>
            <a:r>
              <a:rPr lang="en-US" sz="1800" dirty="0"/>
              <a:t>files assigned to contract counsel.  </a:t>
            </a:r>
          </a:p>
          <a:p>
            <a:pPr marL="0" indent="0">
              <a:buNone/>
            </a:pPr>
            <a:r>
              <a:rPr lang="en-US" sz="1800" dirty="0" smtClean="0"/>
              <a:t>• Severe </a:t>
            </a:r>
            <a:r>
              <a:rPr lang="en-US" sz="1800" dirty="0"/>
              <a:t>claims assigned to Medical Case Management to facilitate maximum medical improvement and claim closure.</a:t>
            </a:r>
          </a:p>
          <a:p>
            <a:pPr marL="0" indent="0">
              <a:buNone/>
            </a:pPr>
            <a:r>
              <a:rPr lang="en-US" sz="1800" dirty="0" smtClean="0"/>
              <a:t>• Insurance </a:t>
            </a:r>
            <a:r>
              <a:rPr lang="en-US" sz="1800" dirty="0"/>
              <a:t>premiums are based on a 5 year loss history.</a:t>
            </a:r>
          </a:p>
          <a:p>
            <a:pPr marL="0" indent="0">
              <a:buNone/>
            </a:pPr>
            <a:r>
              <a:rPr lang="en-US" sz="1800" dirty="0" smtClean="0"/>
              <a:t>• Subject </a:t>
            </a:r>
            <a:r>
              <a:rPr lang="en-US" sz="1800" dirty="0"/>
              <a:t>to New Mexico Workers’ Compensation Laws and Regulations.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89" y="5978526"/>
            <a:ext cx="822325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166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and Casualty Bureau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056" y="1637507"/>
            <a:ext cx="1905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876" y="1519087"/>
            <a:ext cx="3276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10"/>
          <p:cNvPicPr>
            <a:picLocks noGrp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33" y="5040689"/>
            <a:ext cx="3065943" cy="15608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690" y="4857413"/>
            <a:ext cx="2789613" cy="179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k1319723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7" b="4117"/>
          <a:stretch>
            <a:fillRect/>
          </a:stretch>
        </p:blipFill>
        <p:spPr bwMode="auto">
          <a:xfrm>
            <a:off x="3569297" y="3025776"/>
            <a:ext cx="1652905" cy="1640840"/>
          </a:xfrm>
          <a:prstGeom prst="ellipse">
            <a:avLst/>
          </a:prstGeom>
          <a:noFill/>
          <a:ln w="63500" algn="in">
            <a:solidFill>
              <a:srgbClr val="F2F2F2"/>
            </a:solidFill>
            <a:round/>
            <a:headEnd/>
            <a:tailEnd/>
          </a:ln>
          <a:effectLst>
            <a:outerShdw dist="99190" dir="3011666" algn="ctr" rotWithShape="0">
              <a:srgbClr val="B2B2B2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Grp="1"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8181">
            <a:off x="6099710" y="3022786"/>
            <a:ext cx="2333825" cy="190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FIL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" r="102"/>
          <a:stretch>
            <a:fillRect/>
          </a:stretch>
        </p:blipFill>
        <p:spPr bwMode="auto">
          <a:xfrm>
            <a:off x="387233" y="3066417"/>
            <a:ext cx="2468420" cy="1761965"/>
          </a:xfrm>
          <a:prstGeom prst="ellipse">
            <a:avLst/>
          </a:prstGeom>
          <a:noFill/>
          <a:ln w="63500" algn="in">
            <a:solidFill>
              <a:srgbClr val="F2F2F2"/>
            </a:solidFill>
            <a:round/>
            <a:headEnd/>
            <a:tailEnd/>
          </a:ln>
          <a:effectLst>
            <a:outerShdw dist="99190" dir="3011666" algn="ctr" rotWithShape="0">
              <a:srgbClr val="B2B2B2">
                <a:alpha val="50000"/>
              </a:srgbClr>
            </a:outerShdw>
          </a:effec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91" y="4821457"/>
            <a:ext cx="2690564" cy="153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297" y="1584114"/>
            <a:ext cx="2436541" cy="150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78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and Casualty Bureau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307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Serves to manage and protect the Public Liability Fund §41-4-23 and the Public Property Fund §13-5-1.</a:t>
            </a:r>
          </a:p>
          <a:p>
            <a:r>
              <a:rPr lang="en-US" sz="2400" dirty="0" smtClean="0"/>
              <a:t>Efficient, responsive claim service that ensures consistent results across state government. </a:t>
            </a:r>
          </a:p>
          <a:p>
            <a:r>
              <a:rPr lang="en-US" sz="2400" dirty="0" smtClean="0"/>
              <a:t>Paperless “green” operations from open to close. </a:t>
            </a:r>
          </a:p>
          <a:p>
            <a:r>
              <a:rPr lang="en-US" sz="2400" dirty="0" smtClean="0"/>
              <a:t>Consistent application of the liability and property certificates of coverage to ensure audit ready files.</a:t>
            </a:r>
          </a:p>
          <a:p>
            <a:r>
              <a:rPr lang="en-US" sz="2400" dirty="0" smtClean="0"/>
              <a:t>N.M. </a:t>
            </a:r>
            <a:r>
              <a:rPr lang="en-US" sz="2400" dirty="0"/>
              <a:t>l</a:t>
            </a:r>
            <a:r>
              <a:rPr lang="en-US" sz="2400" dirty="0" smtClean="0"/>
              <a:t>icensed multi-line staff adjusters.  </a:t>
            </a:r>
          </a:p>
          <a:p>
            <a:r>
              <a:rPr lang="en-US" sz="2400" dirty="0" smtClean="0"/>
              <a:t>Work with our reinsurance partners and vendors to expedite the claim process through catastrophic events. </a:t>
            </a:r>
          </a:p>
          <a:p>
            <a:r>
              <a:rPr lang="en-US" sz="2400" dirty="0" smtClean="0"/>
              <a:t>Educate our agencies on insurance principals and processes.  </a:t>
            </a:r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and Casualty Bureau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30726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dvertising the RFP for I.A.s for our 4 year contracts  </a:t>
            </a:r>
          </a:p>
          <a:p>
            <a:r>
              <a:rPr lang="en-US" sz="2400" dirty="0" smtClean="0"/>
              <a:t>As of April 12, 2023:  2,866 active open </a:t>
            </a:r>
            <a:r>
              <a:rPr lang="en-US" sz="2400" dirty="0"/>
              <a:t>c</a:t>
            </a:r>
            <a:r>
              <a:rPr lang="en-US" sz="2400" dirty="0" smtClean="0"/>
              <a:t>laim </a:t>
            </a:r>
            <a:r>
              <a:rPr lang="en-US" sz="2400" dirty="0"/>
              <a:t>f</a:t>
            </a:r>
            <a:r>
              <a:rPr lang="en-US" sz="2400" dirty="0" smtClean="0"/>
              <a:t>iles  </a:t>
            </a:r>
          </a:p>
          <a:p>
            <a:r>
              <a:rPr lang="en-US" sz="2400" dirty="0" smtClean="0"/>
              <a:t>FY23 To Date: 1,486 Claim Submissions </a:t>
            </a:r>
          </a:p>
          <a:p>
            <a:r>
              <a:rPr lang="en-US" sz="2400" dirty="0" smtClean="0"/>
              <a:t>1,021 Open Civil Rights / 1,249 General Liability Files</a:t>
            </a:r>
          </a:p>
          <a:p>
            <a:r>
              <a:rPr lang="en-US" sz="2400" dirty="0" smtClean="0"/>
              <a:t>86 Open Property Files </a:t>
            </a:r>
          </a:p>
          <a:p>
            <a:r>
              <a:rPr lang="en-US" sz="2400" dirty="0" smtClean="0"/>
              <a:t>Nearing settlement of subrogation with PHI Helicopter for damages sustained at UNMH in 2014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2904</TotalTime>
  <Words>902</Words>
  <Application>Microsoft Office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Gotham Bold</vt:lpstr>
      <vt:lpstr>Symbol</vt:lpstr>
      <vt:lpstr>Times New Roman</vt:lpstr>
      <vt:lpstr>Office Theme</vt:lpstr>
      <vt:lpstr>Risk Management Advisory Board State of New Mexico General Services Department</vt:lpstr>
      <vt:lpstr>PowerPoint Presentation</vt:lpstr>
      <vt:lpstr>Certificate of Coverage FY24  </vt:lpstr>
      <vt:lpstr>2023 Legislative Recap</vt:lpstr>
      <vt:lpstr>PowerPoint Presentation</vt:lpstr>
      <vt:lpstr>Workers’ Compensation Bureau</vt:lpstr>
      <vt:lpstr>Property and Casualty Bureau</vt:lpstr>
      <vt:lpstr>Property and Casualty Bureau</vt:lpstr>
      <vt:lpstr>Property and Casualty Bureau</vt:lpstr>
      <vt:lpstr>Legal Bureau</vt:lpstr>
      <vt:lpstr>Retirements at Risk Management Division</vt:lpstr>
      <vt:lpstr>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Advisory Board</dc:title>
  <dc:creator>Mark Tyndall</dc:creator>
  <cp:lastModifiedBy>Rod Crawley</cp:lastModifiedBy>
  <cp:revision>124</cp:revision>
  <cp:lastPrinted>2020-07-20T17:04:23Z</cp:lastPrinted>
  <dcterms:created xsi:type="dcterms:W3CDTF">2020-06-01T14:01:55Z</dcterms:created>
  <dcterms:modified xsi:type="dcterms:W3CDTF">2023-04-19T20:27:06Z</dcterms:modified>
</cp:coreProperties>
</file>