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1" r:id="rId1"/>
  </p:sldMasterIdLst>
  <p:sldIdLst>
    <p:sldId id="256" r:id="rId2"/>
    <p:sldId id="275" r:id="rId3"/>
    <p:sldId id="274" r:id="rId4"/>
    <p:sldId id="257" r:id="rId5"/>
    <p:sldId id="258" r:id="rId6"/>
    <p:sldId id="259" r:id="rId7"/>
    <p:sldId id="260" r:id="rId8"/>
    <p:sldId id="261" r:id="rId9"/>
    <p:sldId id="264" r:id="rId10"/>
    <p:sldId id="262" r:id="rId11"/>
    <p:sldId id="263" r:id="rId12"/>
    <p:sldId id="265" r:id="rId13"/>
    <p:sldId id="266" r:id="rId14"/>
    <p:sldId id="267" r:id="rId15"/>
    <p:sldId id="268" r:id="rId16"/>
    <p:sldId id="271" r:id="rId17"/>
    <p:sldId id="269" r:id="rId18"/>
    <p:sldId id="273" r:id="rId19"/>
    <p:sldId id="270" r:id="rId20"/>
    <p:sldId id="272" r:id="rId2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F4AD7F3-AB7A-4BB2-A3A9-456CBA2AC52E}" type="datetimeFigureOut">
              <a:rPr lang="en-US" smtClean="0"/>
              <a:t>2/23/2023</a:t>
            </a:fld>
            <a:endParaRPr lang="en-US"/>
          </a:p>
        </p:txBody>
      </p:sp>
      <p:sp>
        <p:nvSpPr>
          <p:cNvPr id="5" name="Footer Placeholder 4"/>
          <p:cNvSpPr>
            <a:spLocks noGrp="1"/>
          </p:cNvSpPr>
          <p:nvPr>
            <p:ph type="ftr" sz="quarter" idx="11"/>
          </p:nvPr>
        </p:nvSpPr>
        <p:spPr>
          <a:xfrm>
            <a:off x="2396319" y="329308"/>
            <a:ext cx="3086292" cy="309201"/>
          </a:xfrm>
        </p:spPr>
        <p:txBody>
          <a:bodyPr/>
          <a:lstStyle/>
          <a:p>
            <a:endParaRPr lang="en-US"/>
          </a:p>
        </p:txBody>
      </p:sp>
      <p:sp>
        <p:nvSpPr>
          <p:cNvPr id="6" name="Slide Number Placeholder 5"/>
          <p:cNvSpPr>
            <a:spLocks noGrp="1"/>
          </p:cNvSpPr>
          <p:nvPr>
            <p:ph type="sldNum" sz="quarter" idx="12"/>
          </p:nvPr>
        </p:nvSpPr>
        <p:spPr>
          <a:xfrm>
            <a:off x="1434703" y="798973"/>
            <a:ext cx="802005" cy="503578"/>
          </a:xfrm>
        </p:spPr>
        <p:txBody>
          <a:bodyPr/>
          <a:lstStyle/>
          <a:p>
            <a:fld id="{DE87B75D-069D-48A6-999A-C75063E798C6}" type="slidenum">
              <a:rPr lang="en-US" smtClean="0"/>
              <a:t>‹#›</a:t>
            </a:fld>
            <a:endParaRPr lang="en-US"/>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78320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4AD7F3-AB7A-4BB2-A3A9-456CBA2AC52E}"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7B75D-069D-48A6-999A-C75063E798C6}" type="slidenum">
              <a:rPr lang="en-US" smtClean="0"/>
              <a:t>‹#›</a:t>
            </a:fld>
            <a:endParaRPr lang="en-US"/>
          </a:p>
        </p:txBody>
      </p:sp>
    </p:spTree>
    <p:extLst>
      <p:ext uri="{BB962C8B-B14F-4D97-AF65-F5344CB8AC3E}">
        <p14:creationId xmlns:p14="http://schemas.microsoft.com/office/powerpoint/2010/main" val="1697037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4AD7F3-AB7A-4BB2-A3A9-456CBA2AC52E}"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7B75D-069D-48A6-999A-C75063E798C6}" type="slidenum">
              <a:rPr lang="en-US" smtClean="0"/>
              <a:t>‹#›</a:t>
            </a:fld>
            <a:endParaRPr lang="en-US"/>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89766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4AD7F3-AB7A-4BB2-A3A9-456CBA2AC52E}"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7B75D-069D-48A6-999A-C75063E798C6}"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38744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F4AD7F3-AB7A-4BB2-A3A9-456CBA2AC52E}"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7B75D-069D-48A6-999A-C75063E798C6}" type="slidenum">
              <a:rPr lang="en-US" smtClean="0"/>
              <a:t>‹#›</a:t>
            </a:fld>
            <a:endParaRPr lang="en-US"/>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54273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F4AD7F3-AB7A-4BB2-A3A9-456CBA2AC52E}" type="datetimeFigureOut">
              <a:rPr lang="en-US" smtClean="0"/>
              <a:t>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87B75D-069D-48A6-999A-C75063E798C6}"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83244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F4AD7F3-AB7A-4BB2-A3A9-456CBA2AC52E}" type="datetimeFigureOut">
              <a:rPr lang="en-US" smtClean="0"/>
              <a:t>2/23/2023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87B75D-069D-48A6-999A-C75063E798C6}" type="slidenum">
              <a:rPr lang="en-US" smtClean="0"/>
              <a:t>‹#›</a:t>
            </a:fld>
            <a:endParaRPr lang="en-US"/>
          </a:p>
        </p:txBody>
      </p:sp>
    </p:spTree>
    <p:extLst>
      <p:ext uri="{BB962C8B-B14F-4D97-AF65-F5344CB8AC3E}">
        <p14:creationId xmlns:p14="http://schemas.microsoft.com/office/powerpoint/2010/main" val="3833092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F4AD7F3-AB7A-4BB2-A3A9-456CBA2AC52E}" type="datetimeFigureOut">
              <a:rPr lang="en-US" smtClean="0"/>
              <a:t>2/23/2023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87B75D-069D-48A6-999A-C75063E798C6}" type="slidenum">
              <a:rPr lang="en-US" smtClean="0"/>
              <a:t>‹#›</a:t>
            </a:fld>
            <a:endParaRPr lang="en-US"/>
          </a:p>
        </p:txBody>
      </p:sp>
    </p:spTree>
    <p:extLst>
      <p:ext uri="{BB962C8B-B14F-4D97-AF65-F5344CB8AC3E}">
        <p14:creationId xmlns:p14="http://schemas.microsoft.com/office/powerpoint/2010/main" val="2797196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4AD7F3-AB7A-4BB2-A3A9-456CBA2AC52E}" type="datetimeFigureOut">
              <a:rPr lang="en-US" smtClean="0"/>
              <a:t>2/23/2023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87B75D-069D-48A6-999A-C75063E798C6}" type="slidenum">
              <a:rPr lang="en-US" smtClean="0"/>
              <a:t>‹#›</a:t>
            </a:fld>
            <a:endParaRPr lang="en-US"/>
          </a:p>
        </p:txBody>
      </p:sp>
    </p:spTree>
    <p:extLst>
      <p:ext uri="{BB962C8B-B14F-4D97-AF65-F5344CB8AC3E}">
        <p14:creationId xmlns:p14="http://schemas.microsoft.com/office/powerpoint/2010/main" val="334508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F4AD7F3-AB7A-4BB2-A3A9-456CBA2AC52E}" type="datetimeFigureOut">
              <a:rPr lang="en-US" smtClean="0"/>
              <a:t>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87B75D-069D-48A6-999A-C75063E798C6}" type="slidenum">
              <a:rPr lang="en-US" smtClean="0"/>
              <a:t>‹#›</a:t>
            </a:fld>
            <a:endParaRPr lang="en-US"/>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77524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0F4AD7F3-AB7A-4BB2-A3A9-456CBA2AC52E}" type="datetimeFigureOut">
              <a:rPr lang="en-US" smtClean="0"/>
              <a:t>2/23/2023</a:t>
            </a:fld>
            <a:endParaRPr lang="en-US"/>
          </a:p>
        </p:txBody>
      </p:sp>
      <p:sp>
        <p:nvSpPr>
          <p:cNvPr id="6" name="Footer Placeholder 5"/>
          <p:cNvSpPr>
            <a:spLocks noGrp="1"/>
          </p:cNvSpPr>
          <p:nvPr>
            <p:ph type="ftr" sz="quarter" idx="11"/>
          </p:nvPr>
        </p:nvSpPr>
        <p:spPr>
          <a:xfrm>
            <a:off x="1437530" y="318641"/>
            <a:ext cx="3251553" cy="320931"/>
          </a:xfrm>
        </p:spPr>
        <p:txBody>
          <a:bodyPr/>
          <a:lstStyle/>
          <a:p>
            <a:endParaRPr lang="en-US"/>
          </a:p>
        </p:txBody>
      </p:sp>
      <p:sp>
        <p:nvSpPr>
          <p:cNvPr id="7" name="Slide Number Placeholder 6"/>
          <p:cNvSpPr>
            <a:spLocks noGrp="1"/>
          </p:cNvSpPr>
          <p:nvPr>
            <p:ph type="sldNum" sz="quarter" idx="12"/>
          </p:nvPr>
        </p:nvSpPr>
        <p:spPr/>
        <p:txBody>
          <a:bodyPr/>
          <a:lstStyle/>
          <a:p>
            <a:fld id="{DE87B75D-069D-48A6-999A-C75063E798C6}" type="slidenum">
              <a:rPr lang="en-US" smtClean="0"/>
              <a:t>‹#›</a:t>
            </a:fld>
            <a:endParaRPr lang="en-US"/>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37495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0F4AD7F3-AB7A-4BB2-A3A9-456CBA2AC52E}" type="datetimeFigureOut">
              <a:rPr lang="en-US" smtClean="0"/>
              <a:t>2/23/2023</a:t>
            </a:fld>
            <a:endParaRPr lang="en-US"/>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DE87B75D-069D-48A6-999A-C75063E798C6}" type="slidenum">
              <a:rPr lang="en-US" smtClean="0"/>
              <a:t>‹#›</a:t>
            </a:fld>
            <a:endParaRPr lang="en-US"/>
          </a:p>
        </p:txBody>
      </p:sp>
    </p:spTree>
    <p:extLst>
      <p:ext uri="{BB962C8B-B14F-4D97-AF65-F5344CB8AC3E}">
        <p14:creationId xmlns:p14="http://schemas.microsoft.com/office/powerpoint/2010/main" val="1063138218"/>
      </p:ext>
    </p:extLst>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Stella.Chavez@gsd.nm.gov"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381000" y="3073063"/>
            <a:ext cx="8763000" cy="736937"/>
          </a:xfrm>
        </p:spPr>
        <p:txBody>
          <a:bodyPr>
            <a:normAutofit/>
          </a:bodyPr>
          <a:lstStyle/>
          <a:p>
            <a:pPr marL="0" indent="0">
              <a:buNone/>
            </a:pPr>
            <a:r>
              <a:rPr lang="en-US" b="1" dirty="0">
                <a:latin typeface="Centaur" panose="02030504050205020304" pitchFamily="18" charset="0"/>
              </a:rPr>
              <a:t>A guide to the:</a:t>
            </a:r>
          </a:p>
        </p:txBody>
      </p:sp>
      <p:sp>
        <p:nvSpPr>
          <p:cNvPr id="2" name="Title 1"/>
          <p:cNvSpPr>
            <a:spLocks noGrp="1"/>
          </p:cNvSpPr>
          <p:nvPr>
            <p:ph type="ctrTitle" idx="4294967295"/>
          </p:nvPr>
        </p:nvSpPr>
        <p:spPr>
          <a:xfrm>
            <a:off x="0" y="3810000"/>
            <a:ext cx="8991600" cy="2590800"/>
          </a:xfrm>
        </p:spPr>
        <p:txBody>
          <a:bodyPr>
            <a:normAutofit/>
          </a:bodyPr>
          <a:lstStyle/>
          <a:p>
            <a:pPr algn="ctr"/>
            <a:r>
              <a:rPr lang="en-US" sz="4900" dirty="0">
                <a:ln w="12700">
                  <a:solidFill>
                    <a:schemeClr val="accent1"/>
                  </a:solidFill>
                  <a:prstDash val="solid"/>
                </a:ln>
                <a:solidFill>
                  <a:srgbClr val="0070C0"/>
                </a:solidFill>
                <a:effectLst>
                  <a:outerShdw dist="38100" dir="2640000" algn="bl" rotWithShape="0">
                    <a:schemeClr val="accent1"/>
                  </a:outerShdw>
                </a:effectLst>
              </a:rPr>
              <a:t>Modification Process to</a:t>
            </a:r>
            <a:br>
              <a:rPr lang="en-US" sz="4900" dirty="0">
                <a:ln w="12700">
                  <a:solidFill>
                    <a:schemeClr val="accent1"/>
                  </a:solidFill>
                  <a:prstDash val="solid"/>
                </a:ln>
                <a:solidFill>
                  <a:srgbClr val="0070C0"/>
                </a:solidFill>
                <a:effectLst>
                  <a:outerShdw dist="38100" dir="2640000" algn="bl" rotWithShape="0">
                    <a:schemeClr val="accent1"/>
                  </a:outerShdw>
                </a:effectLst>
              </a:rPr>
            </a:br>
            <a:r>
              <a:rPr lang="en-US" sz="4900" dirty="0">
                <a:ln w="12700">
                  <a:solidFill>
                    <a:schemeClr val="accent1"/>
                  </a:solidFill>
                  <a:prstDash val="solid"/>
                </a:ln>
                <a:solidFill>
                  <a:srgbClr val="0070C0"/>
                </a:solidFill>
                <a:effectLst>
                  <a:outerShdw dist="38100" dir="2640000" algn="bl" rotWithShape="0">
                    <a:schemeClr val="accent1"/>
                  </a:outerShdw>
                </a:effectLst>
              </a:rPr>
              <a:t>State Owned Properties</a:t>
            </a:r>
            <a:br>
              <a:rPr lang="en-US" sz="6000" b="1"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br>
            <a:endParaRPr lang="en-US" sz="6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5200" y="304800"/>
            <a:ext cx="1143000" cy="1143000"/>
          </a:xfrm>
          <a:prstGeom prst="rect">
            <a:avLst/>
          </a:prstGeom>
        </p:spPr>
      </p:pic>
      <p:sp>
        <p:nvSpPr>
          <p:cNvPr id="5" name="TextBox 4"/>
          <p:cNvSpPr txBox="1"/>
          <p:nvPr/>
        </p:nvSpPr>
        <p:spPr>
          <a:xfrm>
            <a:off x="685800" y="1752600"/>
            <a:ext cx="8001000" cy="1015663"/>
          </a:xfrm>
          <a:prstGeom prst="rect">
            <a:avLst/>
          </a:prstGeom>
          <a:noFill/>
        </p:spPr>
        <p:txBody>
          <a:bodyPr wrap="square" rtlCol="0">
            <a:spAutoFit/>
          </a:bodyPr>
          <a:lstStyle/>
          <a:p>
            <a:pPr algn="ctr"/>
            <a:r>
              <a:rPr lang="en-US" sz="2000" b="1" dirty="0">
                <a:latin typeface="Calisto MT" panose="02040603050505030304" pitchFamily="18" charset="0"/>
              </a:rPr>
              <a:t>Facilities Management Division of General Services Department </a:t>
            </a:r>
          </a:p>
          <a:p>
            <a:pPr algn="ctr"/>
            <a:r>
              <a:rPr lang="en-US" sz="2000" b="1" dirty="0">
                <a:latin typeface="Calisto MT" panose="02040603050505030304" pitchFamily="18" charset="0"/>
              </a:rPr>
              <a:t>2542 </a:t>
            </a:r>
            <a:r>
              <a:rPr lang="en-US" sz="2000" b="1" dirty="0" err="1">
                <a:latin typeface="Calisto MT" panose="02040603050505030304" pitchFamily="18" charset="0"/>
              </a:rPr>
              <a:t>Cerrillos</a:t>
            </a:r>
            <a:r>
              <a:rPr lang="en-US" sz="2000" b="1" dirty="0">
                <a:latin typeface="Calisto MT" panose="02040603050505030304" pitchFamily="18" charset="0"/>
              </a:rPr>
              <a:t> Rd., Building T-187 </a:t>
            </a:r>
          </a:p>
          <a:p>
            <a:pPr algn="ctr"/>
            <a:r>
              <a:rPr lang="en-US" sz="2000" b="1" dirty="0">
                <a:latin typeface="Calisto MT" panose="02040603050505030304" pitchFamily="18" charset="0"/>
              </a:rPr>
              <a:t>Santa Fe, NM 87505  </a:t>
            </a:r>
          </a:p>
        </p:txBody>
      </p:sp>
    </p:spTree>
    <p:extLst>
      <p:ext uri="{BB962C8B-B14F-4D97-AF65-F5344CB8AC3E}">
        <p14:creationId xmlns:p14="http://schemas.microsoft.com/office/powerpoint/2010/main" val="992426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609600"/>
            <a:ext cx="7696200" cy="12003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3600" dirty="0"/>
              <a:t>Submit your Modification Request to FMD</a:t>
            </a:r>
          </a:p>
        </p:txBody>
      </p:sp>
      <p:sp>
        <p:nvSpPr>
          <p:cNvPr id="4" name="TextBox 3"/>
          <p:cNvSpPr txBox="1"/>
          <p:nvPr/>
        </p:nvSpPr>
        <p:spPr>
          <a:xfrm>
            <a:off x="762000" y="2254664"/>
            <a:ext cx="6477000" cy="3693319"/>
          </a:xfrm>
          <a:prstGeom prst="rect">
            <a:avLst/>
          </a:prstGeom>
          <a:noFill/>
        </p:spPr>
        <p:txBody>
          <a:bodyPr wrap="square" rtlCol="0">
            <a:spAutoFit/>
          </a:bodyPr>
          <a:lstStyle/>
          <a:p>
            <a:pPr lvl="1" algn="ctr"/>
            <a:r>
              <a:rPr lang="en-US" sz="2400" dirty="0"/>
              <a:t>Email request and supporting documents to</a:t>
            </a:r>
          </a:p>
          <a:p>
            <a:pPr lvl="1" algn="ctr"/>
            <a:endParaRPr lang="en-US" sz="2400" dirty="0"/>
          </a:p>
          <a:p>
            <a:pPr lvl="1" algn="ctr"/>
            <a:endParaRPr lang="en-US" sz="2400" dirty="0"/>
          </a:p>
          <a:p>
            <a:pPr lvl="1" algn="ctr"/>
            <a:r>
              <a:rPr lang="en-US" sz="2400" dirty="0"/>
              <a:t>Stella.Chavez@gsd.nm.gov </a:t>
            </a:r>
          </a:p>
          <a:p>
            <a:pPr lvl="1" algn="ctr"/>
            <a:endParaRPr lang="en-US" sz="2400" dirty="0"/>
          </a:p>
          <a:p>
            <a:pPr lvl="1" algn="ctr"/>
            <a:r>
              <a:rPr lang="en-US" sz="2400" dirty="0"/>
              <a:t> </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p:txBody>
      </p:sp>
    </p:spTree>
    <p:extLst>
      <p:ext uri="{BB962C8B-B14F-4D97-AF65-F5344CB8AC3E}">
        <p14:creationId xmlns:p14="http://schemas.microsoft.com/office/powerpoint/2010/main" val="2334068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Enjoli.Castillo\Pictures\thIRZ94K9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5625" y="2667000"/>
            <a:ext cx="3028950" cy="296227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4400" y="990600"/>
            <a:ext cx="7391400"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3600" dirty="0"/>
              <a:t>What Happens Next?</a:t>
            </a:r>
          </a:p>
        </p:txBody>
      </p:sp>
    </p:spTree>
    <p:extLst>
      <p:ext uri="{BB962C8B-B14F-4D97-AF65-F5344CB8AC3E}">
        <p14:creationId xmlns:p14="http://schemas.microsoft.com/office/powerpoint/2010/main" val="3269810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Enjoli.Castillo\Pictures\th3EFFO7B4.jpg"/>
          <p:cNvPicPr>
            <a:picLocks noChangeAspect="1" noChangeArrowheads="1"/>
          </p:cNvPicPr>
          <p:nvPr/>
        </p:nvPicPr>
        <p:blipFill rotWithShape="1">
          <a:blip r:embed="rId2">
            <a:extLst>
              <a:ext uri="{28A0092B-C50C-407E-A947-70E740481C1C}">
                <a14:useLocalDpi xmlns:a14="http://schemas.microsoft.com/office/drawing/2010/main" val="0"/>
              </a:ext>
            </a:extLst>
          </a:blip>
          <a:srcRect l="-13637" r="13637"/>
          <a:stretch/>
        </p:blipFill>
        <p:spPr bwMode="auto">
          <a:xfrm>
            <a:off x="2057400" y="304800"/>
            <a:ext cx="4333875" cy="33528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52400" y="3733800"/>
            <a:ext cx="8915400" cy="1077218"/>
          </a:xfrm>
          <a:prstGeom prst="rect">
            <a:avLst/>
          </a:prstGeom>
          <a:noFill/>
        </p:spPr>
        <p:txBody>
          <a:bodyPr wrap="square" rtlCol="0">
            <a:spAutoFit/>
          </a:bodyPr>
          <a:lstStyle/>
          <a:p>
            <a:pPr algn="ctr"/>
            <a:r>
              <a:rPr lang="en-US" sz="3200" dirty="0"/>
              <a:t>Facilities Management Professional will review your packet</a:t>
            </a:r>
          </a:p>
        </p:txBody>
      </p:sp>
      <p:sp>
        <p:nvSpPr>
          <p:cNvPr id="3" name="TextBox 2"/>
          <p:cNvSpPr txBox="1"/>
          <p:nvPr/>
        </p:nvSpPr>
        <p:spPr>
          <a:xfrm>
            <a:off x="152400" y="5029200"/>
            <a:ext cx="8915400" cy="954107"/>
          </a:xfrm>
          <a:prstGeom prst="rect">
            <a:avLst/>
          </a:prstGeom>
          <a:noFill/>
        </p:spPr>
        <p:txBody>
          <a:bodyPr wrap="square" rtlCol="0">
            <a:spAutoFit/>
          </a:bodyPr>
          <a:lstStyle/>
          <a:p>
            <a:pPr algn="ctr"/>
            <a:r>
              <a:rPr lang="en-US" sz="1400" dirty="0"/>
              <a:t>If your packet is complete, staff will deliver the packet to the PM for review and inspection. If the PM approves for the request to move forward he or she will recommend for this request to be assigned as a </a:t>
            </a:r>
            <a:r>
              <a:rPr lang="en-US" sz="1400" u="sng" dirty="0"/>
              <a:t>Modification, Work Order or Capital Project</a:t>
            </a:r>
            <a:r>
              <a:rPr lang="en-US" sz="1400" dirty="0"/>
              <a:t>. Once the determination has been made the compliance will provide the committee a packet for review and schedule a committee meeting and invite all parties to attend</a:t>
            </a:r>
          </a:p>
        </p:txBody>
      </p:sp>
    </p:spTree>
    <p:extLst>
      <p:ext uri="{BB962C8B-B14F-4D97-AF65-F5344CB8AC3E}">
        <p14:creationId xmlns:p14="http://schemas.microsoft.com/office/powerpoint/2010/main" val="2341760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3408" y="468895"/>
            <a:ext cx="8610600" cy="646331"/>
          </a:xfrm>
          <a:prstGeom prst="rect">
            <a:avLst/>
          </a:prstGeom>
          <a:noFill/>
        </p:spPr>
        <p:txBody>
          <a:bodyPr wrap="square" rtlCol="0">
            <a:spAutoFit/>
          </a:bodyPr>
          <a:lstStyle/>
          <a:p>
            <a:pPr algn="ctr"/>
            <a:r>
              <a:rPr lang="en-US" sz="3600" dirty="0"/>
              <a:t>Modification Committee Meeting </a:t>
            </a:r>
          </a:p>
        </p:txBody>
      </p:sp>
      <p:pic>
        <p:nvPicPr>
          <p:cNvPr id="4098" name="Picture 2" descr="C:\Users\Enjoli.Castillo\Pictures\thWPVM5SF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133600"/>
            <a:ext cx="4724400" cy="3962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638800" y="1981200"/>
            <a:ext cx="2819400" cy="4031873"/>
          </a:xfrm>
          <a:prstGeom prst="rect">
            <a:avLst/>
          </a:prstGeom>
          <a:noFill/>
        </p:spPr>
        <p:txBody>
          <a:bodyPr wrap="square" rtlCol="0">
            <a:spAutoFit/>
          </a:bodyPr>
          <a:lstStyle/>
          <a:p>
            <a:pPr marL="285750" indent="-285750">
              <a:buFont typeface="Arial" panose="020B0604020202020204" pitchFamily="34" charset="0"/>
              <a:buChar char="•"/>
            </a:pPr>
            <a:r>
              <a:rPr lang="en-US" sz="3200" dirty="0">
                <a:solidFill>
                  <a:srgbClr val="FF0000"/>
                </a:solidFill>
              </a:rPr>
              <a:t>Meetings will currently be held every 3</a:t>
            </a:r>
            <a:r>
              <a:rPr lang="en-US" sz="3200" baseline="30000" dirty="0">
                <a:solidFill>
                  <a:srgbClr val="FF0000"/>
                </a:solidFill>
              </a:rPr>
              <a:t>rd</a:t>
            </a:r>
            <a:r>
              <a:rPr lang="en-US" sz="3200" dirty="0">
                <a:solidFill>
                  <a:srgbClr val="FF0000"/>
                </a:solidFill>
              </a:rPr>
              <a:t> Thursday of each month. </a:t>
            </a:r>
          </a:p>
          <a:p>
            <a:pPr marL="285750" indent="-285750">
              <a:buFont typeface="Arial" panose="020B0604020202020204" pitchFamily="34" charset="0"/>
              <a:buChar char="•"/>
            </a:pPr>
            <a:r>
              <a:rPr lang="en-US" sz="3200" dirty="0">
                <a:solidFill>
                  <a:srgbClr val="FF0000"/>
                </a:solidFill>
              </a:rPr>
              <a:t>Invitations will be sent to all parties </a:t>
            </a:r>
          </a:p>
        </p:txBody>
      </p:sp>
    </p:spTree>
    <p:extLst>
      <p:ext uri="{BB962C8B-B14F-4D97-AF65-F5344CB8AC3E}">
        <p14:creationId xmlns:p14="http://schemas.microsoft.com/office/powerpoint/2010/main" val="2900923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81000"/>
            <a:ext cx="4343400" cy="1676400"/>
          </a:xfrm>
        </p:spPr>
        <p:txBody>
          <a:bodyPr>
            <a:normAutofit/>
          </a:bodyPr>
          <a:lstStyle/>
          <a:p>
            <a:pPr algn="ctr"/>
            <a:r>
              <a:rPr lang="en-US" sz="5400" dirty="0"/>
              <a:t>During the meeting</a:t>
            </a:r>
          </a:p>
        </p:txBody>
      </p:sp>
      <p:sp>
        <p:nvSpPr>
          <p:cNvPr id="4" name="Content Placeholder 3"/>
          <p:cNvSpPr>
            <a:spLocks noGrp="1"/>
          </p:cNvSpPr>
          <p:nvPr>
            <p:ph idx="4294967295"/>
          </p:nvPr>
        </p:nvSpPr>
        <p:spPr>
          <a:xfrm>
            <a:off x="5316538" y="798513"/>
            <a:ext cx="3827462" cy="4659312"/>
          </a:xfrm>
        </p:spPr>
        <p:txBody>
          <a:bodyPr/>
          <a:lstStyle/>
          <a:p>
            <a:pPr marL="68580" indent="0">
              <a:buNone/>
            </a:pPr>
            <a:r>
              <a:rPr lang="en-US" dirty="0"/>
              <a:t> </a:t>
            </a:r>
          </a:p>
        </p:txBody>
      </p:sp>
      <p:sp>
        <p:nvSpPr>
          <p:cNvPr id="3" name="Text Placeholder 2"/>
          <p:cNvSpPr>
            <a:spLocks noGrp="1"/>
          </p:cNvSpPr>
          <p:nvPr>
            <p:ph type="body" sz="half" idx="4294967295"/>
          </p:nvPr>
        </p:nvSpPr>
        <p:spPr>
          <a:xfrm>
            <a:off x="457200" y="2057401"/>
            <a:ext cx="2589213" cy="4267200"/>
          </a:xfrm>
        </p:spPr>
        <p:txBody>
          <a:bodyPr>
            <a:normAutofit fontScale="85000" lnSpcReduction="20000"/>
          </a:bodyPr>
          <a:lstStyle/>
          <a:p>
            <a:pPr marL="340614" indent="-285750">
              <a:buFont typeface="Arial" panose="020B0604020202020204" pitchFamily="34" charset="0"/>
              <a:buChar char="•"/>
            </a:pPr>
            <a:r>
              <a:rPr lang="en-US" sz="2600" dirty="0"/>
              <a:t>All Documents will be reviewed</a:t>
            </a:r>
          </a:p>
          <a:p>
            <a:pPr marL="340614" indent="-285750">
              <a:buFont typeface="Arial" panose="020B0604020202020204" pitchFamily="34" charset="0"/>
              <a:buChar char="•"/>
            </a:pPr>
            <a:r>
              <a:rPr lang="en-US" sz="2600" dirty="0"/>
              <a:t>After all documents are reviewed, the committee with either issue </a:t>
            </a:r>
          </a:p>
          <a:p>
            <a:pPr marL="1026414" lvl="1">
              <a:buFont typeface="Arial" panose="020B0604020202020204" pitchFamily="34" charset="0"/>
              <a:buChar char="•"/>
            </a:pPr>
            <a:r>
              <a:rPr lang="en-US" sz="2000" dirty="0"/>
              <a:t>Conditional Approval</a:t>
            </a:r>
          </a:p>
          <a:p>
            <a:pPr marL="1026414" lvl="1">
              <a:buFont typeface="Arial" panose="020B0604020202020204" pitchFamily="34" charset="0"/>
              <a:buChar char="•"/>
            </a:pPr>
            <a:r>
              <a:rPr lang="en-US" sz="2000" dirty="0"/>
              <a:t>Additional Information</a:t>
            </a:r>
          </a:p>
          <a:p>
            <a:pPr marL="1026414" lvl="1">
              <a:buFont typeface="Arial" panose="020B0604020202020204" pitchFamily="34" charset="0"/>
              <a:buChar char="•"/>
            </a:pPr>
            <a:r>
              <a:rPr lang="en-US" sz="2000" dirty="0"/>
              <a:t>Denial </a:t>
            </a:r>
          </a:p>
          <a:p>
            <a:pPr marL="1026414" lvl="1">
              <a:buFont typeface="Arial" panose="020B0604020202020204" pitchFamily="34" charset="0"/>
              <a:buChar char="•"/>
            </a:pPr>
            <a:endParaRPr lang="en-US" dirty="0"/>
          </a:p>
        </p:txBody>
      </p:sp>
      <p:pic>
        <p:nvPicPr>
          <p:cNvPr id="5122" name="Picture 2" descr="C:\Users\Enjoli.Castillo\Pictures\thIEJJ0B6J.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562099"/>
            <a:ext cx="3801094" cy="350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5381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733"/>
            <a:ext cx="7543800" cy="1004774"/>
          </a:xfrm>
        </p:spPr>
        <p:txBody>
          <a:bodyPr>
            <a:normAutofit/>
          </a:bodyPr>
          <a:lstStyle/>
          <a:p>
            <a:pPr algn="ctr"/>
            <a:r>
              <a:rPr lang="en-US" sz="4800" dirty="0"/>
              <a:t>Conditional Approval </a:t>
            </a:r>
          </a:p>
        </p:txBody>
      </p:sp>
      <p:sp>
        <p:nvSpPr>
          <p:cNvPr id="3" name="TextBox 2"/>
          <p:cNvSpPr txBox="1"/>
          <p:nvPr/>
        </p:nvSpPr>
        <p:spPr>
          <a:xfrm>
            <a:off x="1143000" y="1062776"/>
            <a:ext cx="7162800" cy="523220"/>
          </a:xfrm>
          <a:prstGeom prst="rect">
            <a:avLst/>
          </a:prstGeom>
          <a:noFill/>
        </p:spPr>
        <p:txBody>
          <a:bodyPr wrap="square" rtlCol="0">
            <a:spAutoFit/>
          </a:bodyPr>
          <a:lstStyle/>
          <a:p>
            <a:pPr algn="ctr"/>
            <a:r>
              <a:rPr lang="en-US" sz="2800" dirty="0"/>
              <a:t>You will be issued a conditional approval letter</a:t>
            </a:r>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752601"/>
            <a:ext cx="3886200" cy="4359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6" name="Picture 2" descr="C:\Users\Enjoli.Castillo\Pictures\untitled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402339">
            <a:off x="2301206" y="3234527"/>
            <a:ext cx="2211222" cy="157592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410200" y="2438400"/>
            <a:ext cx="3352800" cy="2246769"/>
          </a:xfrm>
          <a:prstGeom prst="rect">
            <a:avLst/>
          </a:prstGeom>
          <a:noFill/>
        </p:spPr>
        <p:txBody>
          <a:bodyPr wrap="square" rtlCol="0">
            <a:spAutoFit/>
          </a:bodyPr>
          <a:lstStyle/>
          <a:p>
            <a:r>
              <a:rPr lang="en-US" sz="2800" i="1" dirty="0"/>
              <a:t>The letter will have conditional information specific to the agency and the project</a:t>
            </a:r>
          </a:p>
        </p:txBody>
      </p:sp>
      <p:sp>
        <p:nvSpPr>
          <p:cNvPr id="5" name="Rectangle 4"/>
          <p:cNvSpPr/>
          <p:nvPr/>
        </p:nvSpPr>
        <p:spPr>
          <a:xfrm>
            <a:off x="914400" y="2196244"/>
            <a:ext cx="838200" cy="8201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flipV="1">
            <a:off x="914400" y="2438400"/>
            <a:ext cx="685800" cy="8976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979714" y="2688306"/>
            <a:ext cx="762000" cy="13819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240850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en-US" sz="4800" dirty="0"/>
              <a:t>You’re Approved!! </a:t>
            </a:r>
            <a:r>
              <a:rPr lang="en-US" sz="4800" dirty="0">
                <a:sym typeface="Wingdings" panose="05000000000000000000" pitchFamily="2" charset="2"/>
              </a:rPr>
              <a:t></a:t>
            </a:r>
            <a:endParaRPr lang="en-US" sz="4800" dirty="0"/>
          </a:p>
        </p:txBody>
      </p:sp>
      <p:sp>
        <p:nvSpPr>
          <p:cNvPr id="4" name="TextBox 3"/>
          <p:cNvSpPr txBox="1"/>
          <p:nvPr/>
        </p:nvSpPr>
        <p:spPr>
          <a:xfrm>
            <a:off x="914401" y="2286000"/>
            <a:ext cx="7772400" cy="3539430"/>
          </a:xfrm>
          <a:prstGeom prst="rect">
            <a:avLst/>
          </a:prstGeom>
          <a:noFill/>
        </p:spPr>
        <p:txBody>
          <a:bodyPr wrap="square" rtlCol="0">
            <a:spAutoFit/>
          </a:bodyPr>
          <a:lstStyle/>
          <a:p>
            <a:pPr marL="285750" indent="-285750">
              <a:buFont typeface="Arial" panose="020B0604020202020204" pitchFamily="34" charset="0"/>
              <a:buChar char="•"/>
            </a:pPr>
            <a:r>
              <a:rPr lang="en-US" sz="2800" dirty="0"/>
              <a:t>You may begin working on your project </a:t>
            </a:r>
            <a:r>
              <a:rPr lang="en-US" sz="2800" b="1" i="1" u="sng" dirty="0"/>
              <a:t>(according to the Conditional Approval)</a:t>
            </a:r>
          </a:p>
          <a:p>
            <a:pPr marL="285750" indent="-285750">
              <a:buFont typeface="Arial" panose="020B0604020202020204" pitchFamily="34" charset="0"/>
              <a:buChar char="•"/>
            </a:pPr>
            <a:r>
              <a:rPr lang="en-US" sz="2800" dirty="0"/>
              <a:t>you </a:t>
            </a:r>
            <a:r>
              <a:rPr lang="en-US" sz="2800" b="1" i="1" u="sng" dirty="0"/>
              <a:t>MUST</a:t>
            </a:r>
            <a:r>
              <a:rPr lang="en-US" sz="2800" dirty="0"/>
              <a:t> provide FMD with a schedule of work</a:t>
            </a:r>
          </a:p>
          <a:p>
            <a:pPr marL="285750" indent="-285750">
              <a:buFont typeface="Arial" panose="020B0604020202020204" pitchFamily="34" charset="0"/>
              <a:buChar char="•"/>
            </a:pPr>
            <a:r>
              <a:rPr lang="en-US" sz="2800" dirty="0"/>
              <a:t>You </a:t>
            </a:r>
            <a:r>
              <a:rPr lang="en-US" sz="2800" b="1" i="1" u="sng" dirty="0"/>
              <a:t>MUST</a:t>
            </a:r>
            <a:r>
              <a:rPr lang="en-US" sz="2800" dirty="0"/>
              <a:t> contact FMD and the Project Manager once the project has reached 80% completion</a:t>
            </a:r>
          </a:p>
          <a:p>
            <a:pPr marL="285750" indent="-285750">
              <a:buFont typeface="Arial" panose="020B0604020202020204" pitchFamily="34" charset="0"/>
              <a:buChar char="•"/>
            </a:pPr>
            <a:r>
              <a:rPr lang="en-US" sz="2800" dirty="0"/>
              <a:t>Once the project is complete it is the responsibility of the agency to contact FMD that the Project is closed and submit after pictures. </a:t>
            </a:r>
          </a:p>
        </p:txBody>
      </p:sp>
    </p:spTree>
    <p:extLst>
      <p:ext uri="{BB962C8B-B14F-4D97-AF65-F5344CB8AC3E}">
        <p14:creationId xmlns:p14="http://schemas.microsoft.com/office/powerpoint/2010/main" val="3810007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1121664"/>
          </a:xfrm>
        </p:spPr>
        <p:txBody>
          <a:bodyPr>
            <a:normAutofit fontScale="90000"/>
          </a:bodyPr>
          <a:lstStyle/>
          <a:p>
            <a:r>
              <a:rPr lang="en-US" sz="3200" dirty="0"/>
              <a:t>Pending a Conditional Approval Additional Information </a:t>
            </a:r>
            <a:r>
              <a:rPr lang="en-US" sz="3600" dirty="0"/>
              <a:t>letter sent</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1752600"/>
            <a:ext cx="4260849" cy="4348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1" name="Picture 3" descr="C:\Users\Enjoli.Castillo\Pictures\th5KSILA3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535633">
            <a:off x="4648123" y="2768116"/>
            <a:ext cx="3130911" cy="298899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762000" y="2062966"/>
            <a:ext cx="2819400" cy="3539430"/>
          </a:xfrm>
          <a:prstGeom prst="rect">
            <a:avLst/>
          </a:prstGeom>
          <a:noFill/>
        </p:spPr>
        <p:txBody>
          <a:bodyPr wrap="square" rtlCol="0">
            <a:spAutoFit/>
          </a:bodyPr>
          <a:lstStyle/>
          <a:p>
            <a:r>
              <a:rPr lang="en-US" sz="2800" dirty="0"/>
              <a:t>Committee requires additional information, before making a decision on your modification request </a:t>
            </a:r>
          </a:p>
        </p:txBody>
      </p:sp>
      <p:sp>
        <p:nvSpPr>
          <p:cNvPr id="7" name="Rectangle 6"/>
          <p:cNvSpPr/>
          <p:nvPr/>
        </p:nvSpPr>
        <p:spPr>
          <a:xfrm>
            <a:off x="4089107" y="2109047"/>
            <a:ext cx="838199" cy="152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089107" y="2392339"/>
            <a:ext cx="533400" cy="17678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072812" y="2678505"/>
            <a:ext cx="533400" cy="152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59268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1618396"/>
          </a:xfrm>
        </p:spPr>
        <p:txBody>
          <a:bodyPr/>
          <a:lstStyle/>
          <a:p>
            <a:r>
              <a:rPr lang="en-US" sz="1800" dirty="0"/>
              <a:t>Continued: Additional Information</a:t>
            </a:r>
            <a:br>
              <a:rPr lang="en-US" dirty="0"/>
            </a:br>
            <a:r>
              <a:rPr lang="en-US" dirty="0"/>
              <a:t>Agency Response to Letter</a:t>
            </a:r>
          </a:p>
        </p:txBody>
      </p:sp>
      <p:sp>
        <p:nvSpPr>
          <p:cNvPr id="3" name="Content Placeholder 2"/>
          <p:cNvSpPr>
            <a:spLocks noGrp="1"/>
          </p:cNvSpPr>
          <p:nvPr>
            <p:ph sz="half" idx="1"/>
          </p:nvPr>
        </p:nvSpPr>
        <p:spPr>
          <a:xfrm>
            <a:off x="822960" y="2133600"/>
            <a:ext cx="3703320" cy="3735494"/>
          </a:xfrm>
        </p:spPr>
        <p:txBody>
          <a:bodyPr>
            <a:normAutofit/>
          </a:bodyPr>
          <a:lstStyle/>
          <a:p>
            <a:r>
              <a:rPr lang="en-US" dirty="0"/>
              <a:t>Agency submits all documents</a:t>
            </a:r>
          </a:p>
          <a:p>
            <a:r>
              <a:rPr lang="en-US" dirty="0"/>
              <a:t>Architectural Drawings</a:t>
            </a:r>
          </a:p>
          <a:p>
            <a:r>
              <a:rPr lang="en-US" dirty="0"/>
              <a:t>Electrical Analysis</a:t>
            </a:r>
          </a:p>
          <a:p>
            <a:r>
              <a:rPr lang="en-US" dirty="0"/>
              <a:t> Schematic's </a:t>
            </a:r>
          </a:p>
          <a:p>
            <a:pPr lvl="1"/>
            <a:r>
              <a:rPr lang="en-US" dirty="0"/>
              <a:t>Equipment</a:t>
            </a:r>
          </a:p>
          <a:p>
            <a:pPr lvl="1"/>
            <a:r>
              <a:rPr lang="en-US" dirty="0"/>
              <a:t>Roofing material</a:t>
            </a:r>
          </a:p>
          <a:p>
            <a:pPr lvl="1"/>
            <a:r>
              <a:rPr lang="en-US" dirty="0"/>
              <a:t>Modular Furniture  </a:t>
            </a:r>
          </a:p>
          <a:p>
            <a:endParaRPr lang="en-US" dirty="0"/>
          </a:p>
          <a:p>
            <a:endParaRPr lang="en-US" dirty="0"/>
          </a:p>
          <a:p>
            <a:endParaRPr lang="en-US" dirty="0"/>
          </a:p>
        </p:txBody>
      </p:sp>
      <p:sp>
        <p:nvSpPr>
          <p:cNvPr id="4" name="Content Placeholder 3"/>
          <p:cNvSpPr>
            <a:spLocks noGrp="1"/>
          </p:cNvSpPr>
          <p:nvPr>
            <p:ph sz="half" idx="2"/>
          </p:nvPr>
        </p:nvSpPr>
        <p:spPr>
          <a:xfrm>
            <a:off x="4663440" y="2133599"/>
            <a:ext cx="3703320" cy="3735495"/>
          </a:xfrm>
        </p:spPr>
        <p:txBody>
          <a:bodyPr>
            <a:normAutofit/>
          </a:bodyPr>
          <a:lstStyle/>
          <a:p>
            <a:r>
              <a:rPr lang="en-US" dirty="0"/>
              <a:t>Committee Reviews</a:t>
            </a:r>
          </a:p>
          <a:p>
            <a:r>
              <a:rPr lang="en-US" dirty="0"/>
              <a:t>Moves forward with Conditional  Approval or Denial </a:t>
            </a:r>
          </a:p>
        </p:txBody>
      </p:sp>
    </p:spTree>
    <p:extLst>
      <p:ext uri="{BB962C8B-B14F-4D97-AF65-F5344CB8AC3E}">
        <p14:creationId xmlns:p14="http://schemas.microsoft.com/office/powerpoint/2010/main" val="42150337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932596"/>
          </a:xfrm>
        </p:spPr>
        <p:txBody>
          <a:bodyPr>
            <a:normAutofit/>
          </a:bodyPr>
          <a:lstStyle/>
          <a:p>
            <a:pPr algn="ctr"/>
            <a:r>
              <a:rPr lang="en-US" sz="5400" dirty="0"/>
              <a:t>Denial</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9331" y="1143000"/>
            <a:ext cx="5210907" cy="50032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609600" y="1915421"/>
            <a:ext cx="2282890" cy="410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If the committee decides to deny your request it may be recommended for following action  :</a:t>
            </a:r>
          </a:p>
          <a:p>
            <a:endParaRPr lang="en-US" dirty="0"/>
          </a:p>
          <a:p>
            <a:pPr marL="285750" indent="-285750">
              <a:buFont typeface="Arial" panose="020B0604020202020204" pitchFamily="34" charset="0"/>
              <a:buChar char="•"/>
            </a:pPr>
            <a:r>
              <a:rPr lang="en-US" dirty="0"/>
              <a:t>Capital project </a:t>
            </a:r>
          </a:p>
          <a:p>
            <a:pPr marL="285750" indent="-285750">
              <a:buFont typeface="Arial" panose="020B0604020202020204" pitchFamily="34" charset="0"/>
              <a:buChar char="•"/>
            </a:pPr>
            <a:r>
              <a:rPr lang="en-US" dirty="0"/>
              <a:t>A work order</a:t>
            </a:r>
          </a:p>
          <a:p>
            <a:pPr marL="285750" indent="-285750">
              <a:buFont typeface="Arial" panose="020B0604020202020204" pitchFamily="34" charset="0"/>
              <a:buChar char="•"/>
            </a:pPr>
            <a:r>
              <a:rPr lang="en-US" dirty="0"/>
              <a:t>Requires additional study</a:t>
            </a:r>
          </a:p>
        </p:txBody>
      </p:sp>
      <p:sp>
        <p:nvSpPr>
          <p:cNvPr id="4" name="Rectangle 3"/>
          <p:cNvSpPr/>
          <p:nvPr/>
        </p:nvSpPr>
        <p:spPr>
          <a:xfrm>
            <a:off x="3819331" y="1499821"/>
            <a:ext cx="914400" cy="228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819331" y="1915421"/>
            <a:ext cx="838200" cy="121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930157" y="2158940"/>
            <a:ext cx="808892" cy="18194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195" name="Picture 3" descr="C:\Users\Enjoli.Castillo\Pictures\denied-stamp-mortgage-renewal.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705348">
            <a:off x="5002264" y="2744288"/>
            <a:ext cx="2666610" cy="1999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4154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772400" cy="1219200"/>
          </a:xfrm>
        </p:spPr>
        <p:txBody>
          <a:bodyPr>
            <a:normAutofit/>
          </a:bodyPr>
          <a:lstStyle/>
          <a:p>
            <a:pPr algn="ctr"/>
            <a:r>
              <a:rPr lang="en-US" dirty="0"/>
              <a:t>WHEN DO I NEED TO REQUEST A MODIFICATION?</a:t>
            </a:r>
          </a:p>
        </p:txBody>
      </p:sp>
      <p:sp>
        <p:nvSpPr>
          <p:cNvPr id="3" name="Content Placeholder 2"/>
          <p:cNvSpPr>
            <a:spLocks noGrp="1"/>
          </p:cNvSpPr>
          <p:nvPr>
            <p:ph idx="1"/>
          </p:nvPr>
        </p:nvSpPr>
        <p:spPr/>
        <p:txBody>
          <a:bodyPr>
            <a:normAutofit fontScale="85000" lnSpcReduction="20000"/>
          </a:bodyPr>
          <a:lstStyle/>
          <a:p>
            <a:pPr marL="68580" indent="0">
              <a:buNone/>
            </a:pPr>
            <a:r>
              <a:rPr lang="en-US" b="1" i="1" u="sng" dirty="0"/>
              <a:t>ANY </a:t>
            </a:r>
            <a:r>
              <a:rPr lang="en-US" dirty="0"/>
              <a:t>changes or alterations to the existing structures or modification to the property and the change is $60,000 and under </a:t>
            </a:r>
            <a:r>
              <a:rPr lang="en-US" i="1" dirty="0"/>
              <a:t>(not a work order(Santa Fe Only) or regular maintenance),</a:t>
            </a:r>
            <a:r>
              <a:rPr lang="en-US" dirty="0"/>
              <a:t> </a:t>
            </a:r>
            <a:r>
              <a:rPr lang="en-US" i="1" u="sng" dirty="0"/>
              <a:t>MUST</a:t>
            </a:r>
            <a:r>
              <a:rPr lang="en-US" dirty="0"/>
              <a:t> be approved by GSD/ FMD. </a:t>
            </a:r>
          </a:p>
          <a:p>
            <a:pPr marL="68580" indent="0">
              <a:buNone/>
            </a:pPr>
            <a:endParaRPr lang="en-US" dirty="0"/>
          </a:p>
          <a:p>
            <a:pPr marL="68580" indent="0">
              <a:buNone/>
            </a:pPr>
            <a:r>
              <a:rPr lang="en-US" dirty="0"/>
              <a:t>GSD/ FMD has established a Modification Committee that is responsible for reviewing and approving all changes to State-owned properties</a:t>
            </a:r>
          </a:p>
          <a:p>
            <a:pPr marL="68580" indent="0">
              <a:buNone/>
            </a:pPr>
            <a:endParaRPr lang="en-US" dirty="0"/>
          </a:p>
          <a:p>
            <a:pPr marL="68580" indent="0">
              <a:buNone/>
            </a:pPr>
            <a:r>
              <a:rPr lang="en-US" dirty="0"/>
              <a:t>Projects </a:t>
            </a:r>
            <a:r>
              <a:rPr lang="en-US" b="1" i="1" u="sng" dirty="0"/>
              <a:t>OVER</a:t>
            </a:r>
            <a:r>
              <a:rPr lang="en-US" dirty="0"/>
              <a:t> $60,000 contact Capital Projects Bureau, Martin Kuziel 505-795-0116</a:t>
            </a:r>
          </a:p>
          <a:p>
            <a:pPr marL="68580" indent="0">
              <a:buNone/>
            </a:pPr>
            <a:endParaRPr lang="en-US" dirty="0"/>
          </a:p>
        </p:txBody>
      </p:sp>
    </p:spTree>
    <p:extLst>
      <p:ext uri="{BB962C8B-B14F-4D97-AF65-F5344CB8AC3E}">
        <p14:creationId xmlns:p14="http://schemas.microsoft.com/office/powerpoint/2010/main" val="36844021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3823" y="1066800"/>
            <a:ext cx="5867400" cy="1569660"/>
          </a:xfrm>
          <a:prstGeom prst="rect">
            <a:avLst/>
          </a:prstGeom>
          <a:noFill/>
        </p:spPr>
        <p:txBody>
          <a:bodyPr wrap="square" rtlCol="0">
            <a:spAutoFit/>
          </a:bodyPr>
          <a:lstStyle/>
          <a:p>
            <a:pPr algn="ctr"/>
            <a:r>
              <a:rPr lang="en-US" sz="9600" dirty="0"/>
              <a:t>Thank you</a:t>
            </a:r>
          </a:p>
        </p:txBody>
      </p:sp>
      <p:sp>
        <p:nvSpPr>
          <p:cNvPr id="3" name="Rectangle 2"/>
          <p:cNvSpPr/>
          <p:nvPr/>
        </p:nvSpPr>
        <p:spPr>
          <a:xfrm>
            <a:off x="1752600" y="2514600"/>
            <a:ext cx="6096000" cy="3581400"/>
          </a:xfrm>
          <a:prstGeom prst="rect">
            <a:avLst/>
          </a:prstGeom>
          <a:gradFill>
            <a:gsLst>
              <a:gs pos="13000">
                <a:schemeClr val="accent1">
                  <a:tint val="54000"/>
                  <a:alpha val="100000"/>
                  <a:satMod val="105000"/>
                  <a:lumMod val="110000"/>
                </a:schemeClr>
              </a:gs>
              <a:gs pos="100000">
                <a:schemeClr val="accent1">
                  <a:tint val="78000"/>
                  <a:alpha val="92000"/>
                  <a:satMod val="109000"/>
                  <a:lumMod val="10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a:p>
            <a:pPr algn="ctr"/>
            <a:r>
              <a:rPr lang="en-US" dirty="0"/>
              <a:t> </a:t>
            </a:r>
            <a:r>
              <a:rPr lang="en-US" sz="1400" dirty="0"/>
              <a:t>We are here to assist you with questions:</a:t>
            </a:r>
          </a:p>
          <a:p>
            <a:pPr algn="ctr"/>
            <a:r>
              <a:rPr lang="en-US" sz="1400" dirty="0"/>
              <a:t> Elizabeth Jeffries, Asset Management Bureau Chief, </a:t>
            </a:r>
          </a:p>
          <a:p>
            <a:pPr algn="ctr"/>
            <a:r>
              <a:rPr lang="en-US" sz="1400" dirty="0"/>
              <a:t>Elizabeth.Jeffries@gsd.nm.gov</a:t>
            </a:r>
          </a:p>
          <a:p>
            <a:pPr algn="ctr"/>
            <a:r>
              <a:rPr lang="en-US" sz="1400" dirty="0"/>
              <a:t>(505) 670-7423;</a:t>
            </a:r>
          </a:p>
          <a:p>
            <a:pPr algn="ctr"/>
            <a:endParaRPr lang="en-US" sz="1400" dirty="0"/>
          </a:p>
          <a:p>
            <a:pPr algn="ctr"/>
            <a:r>
              <a:rPr lang="en-US" sz="1400" dirty="0"/>
              <a:t>Martin Kuziel, Staff Architect, </a:t>
            </a:r>
          </a:p>
          <a:p>
            <a:pPr algn="ctr"/>
            <a:r>
              <a:rPr lang="en-US" sz="1400" dirty="0"/>
              <a:t>Martin.Kuziel@gsd.nm.gov</a:t>
            </a:r>
          </a:p>
          <a:p>
            <a:pPr algn="ctr"/>
            <a:r>
              <a:rPr lang="en-US" sz="1400" dirty="0"/>
              <a:t>(505) 795-0116</a:t>
            </a:r>
          </a:p>
          <a:p>
            <a:pPr algn="ctr"/>
            <a:endParaRPr lang="en-US" sz="1400" dirty="0"/>
          </a:p>
          <a:p>
            <a:pPr algn="ctr"/>
            <a:r>
              <a:rPr lang="en-US" sz="1400" dirty="0"/>
              <a:t>Send packets to: </a:t>
            </a:r>
          </a:p>
          <a:p>
            <a:pPr algn="ctr"/>
            <a:r>
              <a:rPr lang="en-US" sz="1400" dirty="0">
                <a:solidFill>
                  <a:schemeClr val="tx1"/>
                </a:solidFill>
                <a:hlinkClick r:id="rId2"/>
              </a:rPr>
              <a:t>Stella.Chavez@gsd.nm.gov</a:t>
            </a:r>
            <a:r>
              <a:rPr lang="en-US" sz="1400" dirty="0">
                <a:solidFill>
                  <a:schemeClr val="tx1"/>
                </a:solidFill>
              </a:rPr>
              <a:t> </a:t>
            </a:r>
          </a:p>
          <a:p>
            <a:pPr algn="ctr"/>
            <a:r>
              <a:rPr lang="en-US" sz="1400" dirty="0"/>
              <a:t>505-490-2313</a:t>
            </a:r>
          </a:p>
          <a:p>
            <a:pPr algn="ctr"/>
            <a:endParaRPr lang="en-US" sz="1400" dirty="0"/>
          </a:p>
          <a:p>
            <a:pPr algn="ctr"/>
            <a:r>
              <a:rPr lang="en-US" sz="1400" dirty="0"/>
              <a:t> </a:t>
            </a:r>
          </a:p>
        </p:txBody>
      </p:sp>
    </p:spTree>
    <p:extLst>
      <p:ext uri="{BB962C8B-B14F-4D97-AF65-F5344CB8AC3E}">
        <p14:creationId xmlns:p14="http://schemas.microsoft.com/office/powerpoint/2010/main" val="3347441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
            <a:ext cx="7848600" cy="1143000"/>
          </a:xfrm>
        </p:spPr>
        <p:style>
          <a:lnRef idx="2">
            <a:schemeClr val="dk1">
              <a:shade val="50000"/>
            </a:schemeClr>
          </a:lnRef>
          <a:fillRef idx="1">
            <a:schemeClr val="dk1"/>
          </a:fillRef>
          <a:effectRef idx="0">
            <a:schemeClr val="dk1"/>
          </a:effectRef>
          <a:fontRef idx="minor">
            <a:schemeClr val="lt1"/>
          </a:fontRef>
        </p:style>
        <p:txBody>
          <a:bodyPr>
            <a:normAutofit/>
          </a:bodyPr>
          <a:lstStyle/>
          <a:p>
            <a:pPr algn="ctr"/>
            <a:r>
              <a:rPr lang="en-US" dirty="0"/>
              <a:t>EXAMPLES OF MODIFICATIONS TO STATE OWNED BUILDINGS </a:t>
            </a:r>
          </a:p>
        </p:txBody>
      </p:sp>
      <p:sp>
        <p:nvSpPr>
          <p:cNvPr id="3" name="TextBox 2"/>
          <p:cNvSpPr txBox="1"/>
          <p:nvPr/>
        </p:nvSpPr>
        <p:spPr>
          <a:xfrm>
            <a:off x="76200" y="1447800"/>
            <a:ext cx="9067800" cy="4878259"/>
          </a:xfrm>
          <a:prstGeom prst="rect">
            <a:avLst/>
          </a:prstGeom>
          <a:noFill/>
        </p:spPr>
        <p:txBody>
          <a:bodyPr wrap="square" rtlCol="0">
            <a:spAutoFit/>
          </a:bodyPr>
          <a:lstStyle/>
          <a:p>
            <a:pPr algn="ctr"/>
            <a:r>
              <a:rPr lang="en-US" sz="1200" b="1" dirty="0"/>
              <a:t>Agency is responsible for completing a Modification Request form for any of the following changes:</a:t>
            </a:r>
          </a:p>
          <a:p>
            <a:pPr algn="ctr"/>
            <a:endParaRPr lang="en-US" sz="1200" b="1" dirty="0"/>
          </a:p>
          <a:p>
            <a:r>
              <a:rPr lang="en-US" sz="1100" dirty="0"/>
              <a:t> </a:t>
            </a:r>
            <a:r>
              <a:rPr lang="en-US" sz="1200" b="1" dirty="0"/>
              <a:t>Space Renovations:  </a:t>
            </a:r>
            <a:r>
              <a:rPr lang="en-US" sz="1200" dirty="0"/>
              <a:t>Minor work</a:t>
            </a:r>
            <a:r>
              <a:rPr lang="en-US" sz="1200" b="1" dirty="0"/>
              <a:t>   </a:t>
            </a:r>
          </a:p>
          <a:p>
            <a:endParaRPr lang="en-US" sz="1200" b="1" dirty="0"/>
          </a:p>
          <a:p>
            <a:pPr marL="171450" indent="-171450">
              <a:buFont typeface="Arial" panose="020B0604020202020204" pitchFamily="34" charset="0"/>
              <a:buChar char="•"/>
            </a:pPr>
            <a:r>
              <a:rPr lang="en-US" sz="1200" b="1" dirty="0"/>
              <a:t>Walls/ partitions-</a:t>
            </a:r>
            <a:r>
              <a:rPr lang="en-US" sz="1200" dirty="0"/>
              <a:t> additions, demolition and changes to existing floor plans layouts, includes addition or removal of system furniture, cabinets, cubicles.  Changing wall paint color-approved state office color is Birch White – existing O/M stock. Door, hardware and window changes and signage.</a:t>
            </a:r>
          </a:p>
          <a:p>
            <a:r>
              <a:rPr lang="en-US" sz="1200" dirty="0"/>
              <a:t> </a:t>
            </a:r>
          </a:p>
          <a:p>
            <a:pPr marL="171450" indent="-171450">
              <a:buFont typeface="Arial" panose="020B0604020202020204" pitchFamily="34" charset="0"/>
              <a:buChar char="•"/>
            </a:pPr>
            <a:r>
              <a:rPr lang="en-US" sz="1200" b="1" dirty="0"/>
              <a:t>Finishes:</a:t>
            </a:r>
            <a:r>
              <a:rPr lang="en-US" sz="1200" dirty="0"/>
              <a:t> Tile and Carpet addition or change.</a:t>
            </a:r>
          </a:p>
          <a:p>
            <a:endParaRPr lang="en-US" sz="1200" dirty="0"/>
          </a:p>
          <a:p>
            <a:pPr marL="171450" indent="-171450">
              <a:buFont typeface="Arial" panose="020B0604020202020204" pitchFamily="34" charset="0"/>
              <a:buChar char="•"/>
            </a:pPr>
            <a:r>
              <a:rPr lang="en-US" sz="1200" b="1" dirty="0"/>
              <a:t>Furnishings:  </a:t>
            </a:r>
            <a:r>
              <a:rPr lang="en-US" sz="1200" b="0" i="0" dirty="0">
                <a:effectLst/>
                <a:latin typeface="Calibri" panose="020F0502020204030204" pitchFamily="34" charset="0"/>
              </a:rPr>
              <a:t>CID requires furniture </a:t>
            </a:r>
            <a:r>
              <a:rPr lang="en-US" sz="1200" b="0" i="0" dirty="0">
                <a:effectLst/>
                <a:latin typeface="+mj-lt"/>
              </a:rPr>
              <a:t>installer</a:t>
            </a:r>
            <a:r>
              <a:rPr lang="en-US" sz="1200" b="0" i="0" dirty="0">
                <a:effectLst/>
                <a:latin typeface="Calibri" panose="020F0502020204030204" pitchFamily="34" charset="0"/>
              </a:rPr>
              <a:t> to be licensed with a NM GS-29 and apply for a permit before work is started</a:t>
            </a:r>
            <a:r>
              <a:rPr lang="en-US" sz="1200" b="1" dirty="0"/>
              <a:t>. </a:t>
            </a:r>
          </a:p>
          <a:p>
            <a:r>
              <a:rPr lang="en-US" sz="1200" dirty="0"/>
              <a:t> </a:t>
            </a:r>
          </a:p>
          <a:p>
            <a:pPr marL="171450" indent="-171450">
              <a:buFont typeface="Arial" panose="020B0604020202020204" pitchFamily="34" charset="0"/>
              <a:buChar char="•"/>
            </a:pPr>
            <a:r>
              <a:rPr lang="en-US" sz="1200" b="1" dirty="0"/>
              <a:t>Electrical work:</a:t>
            </a:r>
            <a:r>
              <a:rPr lang="en-US" sz="1200" dirty="0"/>
              <a:t> Changes/ upgrades, additions of new partitions or walls, ceiling modifications with lighting and additional electrical service.  All new electrical work should include an analysis of the existing electrical loads.  This includes new circuits, and additional wall outlets and lighting.</a:t>
            </a:r>
          </a:p>
          <a:p>
            <a:r>
              <a:rPr lang="en-US" sz="1200" dirty="0"/>
              <a:t> </a:t>
            </a:r>
          </a:p>
          <a:p>
            <a:pPr marL="171450" indent="-171450">
              <a:buFont typeface="Arial" panose="020B0604020202020204" pitchFamily="34" charset="0"/>
              <a:buChar char="•"/>
            </a:pPr>
            <a:r>
              <a:rPr lang="en-US" sz="1200" b="1" dirty="0"/>
              <a:t>Plumbing Work: </a:t>
            </a:r>
            <a:r>
              <a:rPr lang="en-US" sz="1200" dirty="0"/>
              <a:t>Replacement or upgrades to existing toilet rooms, finishes and fixtures. Interior and exterior (irrigation)</a:t>
            </a:r>
          </a:p>
          <a:p>
            <a:r>
              <a:rPr lang="en-US" sz="1200" dirty="0"/>
              <a:t> </a:t>
            </a:r>
          </a:p>
          <a:p>
            <a:pPr marL="171450" indent="-171450">
              <a:buFont typeface="Arial" panose="020B0604020202020204" pitchFamily="34" charset="0"/>
              <a:buChar char="•"/>
            </a:pPr>
            <a:r>
              <a:rPr lang="en-US" sz="1200" b="1" dirty="0"/>
              <a:t>HVAC:</a:t>
            </a:r>
            <a:r>
              <a:rPr lang="en-US" sz="1200" dirty="0"/>
              <a:t> Any modifications to the existing HVAC supply and return. Modifications to existing supply required for new room layouts.</a:t>
            </a:r>
          </a:p>
          <a:p>
            <a:r>
              <a:rPr lang="en-US" sz="1200" dirty="0"/>
              <a:t> </a:t>
            </a:r>
          </a:p>
          <a:p>
            <a:pPr marL="171450" indent="-171450">
              <a:buFont typeface="Arial" panose="020B0604020202020204" pitchFamily="34" charset="0"/>
              <a:buChar char="•"/>
            </a:pPr>
            <a:r>
              <a:rPr lang="en-US" sz="1200" b="1" dirty="0"/>
              <a:t>Security:</a:t>
            </a:r>
            <a:r>
              <a:rPr lang="en-US" sz="1200" dirty="0"/>
              <a:t> Cameras badge access and modifications to IT closets. Any modifications to the existing system. Fire alarms and suppression system modifications.</a:t>
            </a:r>
          </a:p>
          <a:p>
            <a:r>
              <a:rPr lang="en-US" sz="1200" dirty="0"/>
              <a:t> </a:t>
            </a:r>
          </a:p>
          <a:p>
            <a:pPr marL="171450" indent="-171450">
              <a:buFont typeface="Arial" panose="020B0604020202020204" pitchFamily="34" charset="0"/>
              <a:buChar char="•"/>
            </a:pPr>
            <a:r>
              <a:rPr lang="en-US" sz="1200" b="1" dirty="0"/>
              <a:t>Exterior Building modifications</a:t>
            </a:r>
            <a:r>
              <a:rPr lang="en-US" sz="1200" dirty="0"/>
              <a:t>: Exterior color, windows, fencing, lighting and parking lot upgrades and any modifications to existing exterior. Roofing changes, gutter and drainage. Any additional outbuildings, including storage sheds or detached structures or walls.</a:t>
            </a:r>
          </a:p>
        </p:txBody>
      </p:sp>
    </p:spTree>
    <p:extLst>
      <p:ext uri="{BB962C8B-B14F-4D97-AF65-F5344CB8AC3E}">
        <p14:creationId xmlns:p14="http://schemas.microsoft.com/office/powerpoint/2010/main" val="441886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701 Modification Form </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595516" y="2016125"/>
            <a:ext cx="4267294" cy="3449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4943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600" y="1600200"/>
            <a:ext cx="3733800" cy="4419600"/>
          </a:xfrm>
          <a:prstGeom prst="rect">
            <a:avLst/>
          </a:prstGeom>
        </p:spPr>
      </p:pic>
      <p:sp>
        <p:nvSpPr>
          <p:cNvPr id="3" name="TextBox 2"/>
          <p:cNvSpPr txBox="1"/>
          <p:nvPr/>
        </p:nvSpPr>
        <p:spPr>
          <a:xfrm>
            <a:off x="990600" y="685800"/>
            <a:ext cx="7315200"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US" dirty="0"/>
              <a:t>How to complete the 701 Modification Form?</a:t>
            </a:r>
          </a:p>
        </p:txBody>
      </p:sp>
    </p:spTree>
    <p:extLst>
      <p:ext uri="{BB962C8B-B14F-4D97-AF65-F5344CB8AC3E}">
        <p14:creationId xmlns:p14="http://schemas.microsoft.com/office/powerpoint/2010/main" val="190650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828800"/>
            <a:ext cx="8787773"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415" y="3937475"/>
            <a:ext cx="8787773" cy="167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096201" y="381000"/>
            <a:ext cx="6934200" cy="1077218"/>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US" sz="3200" dirty="0"/>
              <a:t>YOUR INFORMATION , AGENCY, FUNDING &amp; ESTIMATED START DATE</a:t>
            </a:r>
          </a:p>
        </p:txBody>
      </p:sp>
      <p:sp>
        <p:nvSpPr>
          <p:cNvPr id="3" name="TextBox 2"/>
          <p:cNvSpPr txBox="1"/>
          <p:nvPr/>
        </p:nvSpPr>
        <p:spPr>
          <a:xfrm>
            <a:off x="431486" y="5803055"/>
            <a:ext cx="8382000"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US" sz="2800" b="1" i="1" u="sng" dirty="0"/>
              <a:t>IMPORTANT – PM MUST GIVE PRE-APPROVAL</a:t>
            </a:r>
          </a:p>
        </p:txBody>
      </p:sp>
    </p:spTree>
    <p:extLst>
      <p:ext uri="{BB962C8B-B14F-4D97-AF65-F5344CB8AC3E}">
        <p14:creationId xmlns:p14="http://schemas.microsoft.com/office/powerpoint/2010/main" val="3007373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592" y="3774391"/>
            <a:ext cx="8760798" cy="15596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828800"/>
            <a:ext cx="8779790" cy="14872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676400" y="457200"/>
            <a:ext cx="6248400" cy="10772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3200" dirty="0"/>
              <a:t>BUILDING INFORMATION &amp; TYPE OF MODIFICATION </a:t>
            </a:r>
          </a:p>
        </p:txBody>
      </p:sp>
    </p:spTree>
    <p:extLst>
      <p:ext uri="{BB962C8B-B14F-4D97-AF65-F5344CB8AC3E}">
        <p14:creationId xmlns:p14="http://schemas.microsoft.com/office/powerpoint/2010/main" val="3371052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685800"/>
            <a:ext cx="6858000" cy="584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3200" dirty="0"/>
              <a:t>Agency Certification and Signature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4191001"/>
            <a:ext cx="8458200" cy="18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981200"/>
            <a:ext cx="8458200" cy="18342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72010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609600"/>
            <a:ext cx="8839200" cy="1447800"/>
          </a:xfrm>
        </p:spPr>
        <p:txBody>
          <a:bodyPr>
            <a:normAutofit fontScale="90000"/>
          </a:bodyPr>
          <a:lstStyle/>
          <a:p>
            <a:pPr algn="ctr"/>
            <a:r>
              <a:rPr lang="en-US" sz="6000" dirty="0"/>
              <a:t>Supporting Documents </a:t>
            </a:r>
          </a:p>
        </p:txBody>
      </p:sp>
      <p:sp>
        <p:nvSpPr>
          <p:cNvPr id="2" name="Text Placeholder 1"/>
          <p:cNvSpPr>
            <a:spLocks noGrp="1"/>
          </p:cNvSpPr>
          <p:nvPr>
            <p:ph type="body" idx="1"/>
          </p:nvPr>
        </p:nvSpPr>
        <p:spPr>
          <a:xfrm>
            <a:off x="0" y="838200"/>
            <a:ext cx="8839200" cy="5486400"/>
          </a:xfrm>
        </p:spPr>
        <p:txBody>
          <a:bodyPr>
            <a:normAutofit fontScale="70000" lnSpcReduction="20000"/>
          </a:bodyPr>
          <a:lstStyle/>
          <a:p>
            <a:pPr marL="397764" indent="-342900">
              <a:buFont typeface="Arial" panose="020B0604020202020204" pitchFamily="34" charset="0"/>
              <a:buChar char="•"/>
            </a:pPr>
            <a:r>
              <a:rPr lang="en-US" b="1" dirty="0"/>
              <a:t>Scope of work on Agency Letter Head </a:t>
            </a:r>
          </a:p>
          <a:p>
            <a:pPr marL="1083564" lvl="1" indent="-342900">
              <a:buFont typeface="Arial" panose="020B0604020202020204" pitchFamily="34" charset="0"/>
              <a:buChar char="•"/>
            </a:pPr>
            <a:r>
              <a:rPr lang="en-US" b="1" i="1" dirty="0">
                <a:solidFill>
                  <a:srgbClr val="0070C0"/>
                </a:solidFill>
              </a:rPr>
              <a:t>Why</a:t>
            </a:r>
          </a:p>
          <a:p>
            <a:pPr marL="1083564" lvl="1" indent="-342900">
              <a:buFont typeface="Arial" panose="020B0604020202020204" pitchFamily="34" charset="0"/>
              <a:buChar char="•"/>
            </a:pPr>
            <a:r>
              <a:rPr lang="en-US" b="1" i="1" dirty="0">
                <a:solidFill>
                  <a:srgbClr val="0070C0"/>
                </a:solidFill>
              </a:rPr>
              <a:t>Where</a:t>
            </a:r>
          </a:p>
          <a:p>
            <a:pPr marL="1083564" lvl="1" indent="-342900">
              <a:buFont typeface="Arial" panose="020B0604020202020204" pitchFamily="34" charset="0"/>
              <a:buChar char="•"/>
            </a:pPr>
            <a:r>
              <a:rPr lang="en-US" b="1" i="1" dirty="0">
                <a:solidFill>
                  <a:srgbClr val="0070C0"/>
                </a:solidFill>
              </a:rPr>
              <a:t>When</a:t>
            </a:r>
          </a:p>
          <a:p>
            <a:pPr marL="397764" indent="-342900">
              <a:buFont typeface="Arial" panose="020B0604020202020204" pitchFamily="34" charset="0"/>
              <a:buChar char="•"/>
            </a:pPr>
            <a:r>
              <a:rPr lang="en-US" b="1" dirty="0"/>
              <a:t>Pictures of the site</a:t>
            </a:r>
          </a:p>
          <a:p>
            <a:pPr marL="1083564" lvl="1" indent="-342900">
              <a:buFont typeface="Arial" panose="020B0604020202020204" pitchFamily="34" charset="0"/>
              <a:buChar char="•"/>
            </a:pPr>
            <a:r>
              <a:rPr lang="en-US" b="1" i="1" dirty="0">
                <a:solidFill>
                  <a:srgbClr val="0070C0"/>
                </a:solidFill>
              </a:rPr>
              <a:t>Clear</a:t>
            </a:r>
          </a:p>
          <a:p>
            <a:pPr marL="1083564" lvl="1" indent="-342900">
              <a:buFont typeface="Arial" panose="020B0604020202020204" pitchFamily="34" charset="0"/>
              <a:buChar char="•"/>
            </a:pPr>
            <a:r>
              <a:rPr lang="en-US" b="1" i="1" dirty="0">
                <a:solidFill>
                  <a:srgbClr val="0070C0"/>
                </a:solidFill>
              </a:rPr>
              <a:t>From celling to floor </a:t>
            </a:r>
          </a:p>
          <a:p>
            <a:pPr marL="1083564" lvl="1" indent="-342900">
              <a:buFont typeface="Arial" panose="020B0604020202020204" pitchFamily="34" charset="0"/>
              <a:buChar char="•"/>
            </a:pPr>
            <a:r>
              <a:rPr lang="en-US" b="1" i="1" dirty="0">
                <a:solidFill>
                  <a:srgbClr val="0070C0"/>
                </a:solidFill>
              </a:rPr>
              <a:t>Close up of the area </a:t>
            </a:r>
          </a:p>
          <a:p>
            <a:pPr marL="397764" indent="-342900">
              <a:buFont typeface="Arial" panose="020B0604020202020204" pitchFamily="34" charset="0"/>
              <a:buChar char="•"/>
            </a:pPr>
            <a:r>
              <a:rPr lang="en-US" b="1" dirty="0"/>
              <a:t>3 Quotes for construction with the same scope of work</a:t>
            </a:r>
          </a:p>
          <a:p>
            <a:pPr marL="397764" indent="-342900">
              <a:buFont typeface="Arial" panose="020B0604020202020204" pitchFamily="34" charset="0"/>
              <a:buChar char="•"/>
            </a:pPr>
            <a:r>
              <a:rPr lang="en-US" b="1" dirty="0"/>
              <a:t>1  Quote if it is a </a:t>
            </a:r>
            <a:r>
              <a:rPr lang="en-US" b="1" i="1" u="sng" dirty="0"/>
              <a:t>State Price Agreement </a:t>
            </a:r>
          </a:p>
          <a:p>
            <a:pPr marL="397764" indent="-342900">
              <a:buFont typeface="Arial" panose="020B0604020202020204" pitchFamily="34" charset="0"/>
              <a:buChar char="•"/>
            </a:pPr>
            <a:r>
              <a:rPr lang="en-US" b="1" dirty="0"/>
              <a:t>Electrical load analysis </a:t>
            </a:r>
            <a:endParaRPr lang="en-US" dirty="0"/>
          </a:p>
          <a:p>
            <a:pPr marL="1083564" lvl="1" indent="-342900">
              <a:buFont typeface="Arial" panose="020B0604020202020204" pitchFamily="34" charset="0"/>
              <a:buChar char="•"/>
            </a:pPr>
            <a:r>
              <a:rPr lang="en-US" b="1" i="1" dirty="0">
                <a:solidFill>
                  <a:srgbClr val="0070C0"/>
                </a:solidFill>
              </a:rPr>
              <a:t>Electrician will determine if the circuit box can handle the extra  load proposed or if additional circuits are required.</a:t>
            </a:r>
          </a:p>
          <a:p>
            <a:pPr marL="397764" indent="-342900">
              <a:buFont typeface="Arial" panose="020B0604020202020204" pitchFamily="34" charset="0"/>
              <a:buChar char="•"/>
            </a:pPr>
            <a:r>
              <a:rPr lang="en-US" b="1" dirty="0"/>
              <a:t>Weigh analysis</a:t>
            </a:r>
          </a:p>
          <a:p>
            <a:pPr marL="1083564" lvl="1" indent="-342900">
              <a:buFont typeface="Arial" panose="020B0604020202020204" pitchFamily="34" charset="0"/>
              <a:buChar char="•"/>
            </a:pPr>
            <a:r>
              <a:rPr lang="en-US" b="1" i="1" dirty="0">
                <a:solidFill>
                  <a:srgbClr val="0070C0"/>
                </a:solidFill>
              </a:rPr>
              <a:t>Obtained from contractor and or architect during quote </a:t>
            </a:r>
          </a:p>
          <a:p>
            <a:pPr marL="1083564" lvl="1" indent="-342900">
              <a:buFont typeface="Arial" panose="020B0604020202020204" pitchFamily="34" charset="0"/>
              <a:buChar char="•"/>
            </a:pPr>
            <a:r>
              <a:rPr lang="en-US" b="1" i="1" dirty="0">
                <a:solidFill>
                  <a:srgbClr val="0070C0"/>
                </a:solidFill>
              </a:rPr>
              <a:t>To ensure that the roof can sustain the  new proposed asset </a:t>
            </a:r>
          </a:p>
          <a:p>
            <a:pPr marL="397764" indent="-342900">
              <a:buFont typeface="Arial" panose="020B0604020202020204" pitchFamily="34" charset="0"/>
              <a:buChar char="•"/>
            </a:pPr>
            <a:r>
              <a:rPr lang="en-US" b="1" dirty="0"/>
              <a:t>Drawing and specifications </a:t>
            </a:r>
          </a:p>
          <a:p>
            <a:pPr marL="1083564" lvl="1" indent="-342900">
              <a:buFont typeface="Arial" panose="020B0604020202020204" pitchFamily="34" charset="0"/>
              <a:buChar char="•"/>
            </a:pPr>
            <a:r>
              <a:rPr lang="en-US" b="1" i="1" u="sng" dirty="0">
                <a:solidFill>
                  <a:srgbClr val="0070C0"/>
                </a:solidFill>
              </a:rPr>
              <a:t>If required must be stamped by a licensed architect or engineer </a:t>
            </a:r>
          </a:p>
          <a:p>
            <a:pPr marL="397764" indent="-342900">
              <a:buFont typeface="Arial" panose="020B0604020202020204" pitchFamily="34" charset="0"/>
              <a:buChar char="•"/>
            </a:pPr>
            <a:r>
              <a:rPr lang="en-US" b="1" dirty="0"/>
              <a:t>SNQ (Space Needs Questionnaire)</a:t>
            </a:r>
          </a:p>
          <a:p>
            <a:pPr marL="1083564" lvl="1" indent="-342900">
              <a:buFont typeface="Arial" panose="020B0604020202020204" pitchFamily="34" charset="0"/>
              <a:buChar char="•"/>
            </a:pPr>
            <a:r>
              <a:rPr lang="en-US" b="1" i="1" dirty="0">
                <a:solidFill>
                  <a:srgbClr val="0070C0"/>
                </a:solidFill>
              </a:rPr>
              <a:t>If adding additional employees  with modification to space such as cubicles or build out</a:t>
            </a:r>
          </a:p>
          <a:p>
            <a:pPr marL="397764" indent="-342900">
              <a:buFont typeface="Arial" panose="020B0604020202020204" pitchFamily="34" charset="0"/>
              <a:buChar char="•"/>
            </a:pPr>
            <a:endParaRPr lang="en-US" dirty="0"/>
          </a:p>
        </p:txBody>
      </p:sp>
    </p:spTree>
    <p:extLst>
      <p:ext uri="{BB962C8B-B14F-4D97-AF65-F5344CB8AC3E}">
        <p14:creationId xmlns:p14="http://schemas.microsoft.com/office/powerpoint/2010/main" val="423692258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729</TotalTime>
  <Words>950</Words>
  <Application>Microsoft Office PowerPoint</Application>
  <PresentationFormat>On-screen Show (4:3)</PresentationFormat>
  <Paragraphs>123</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Calisto MT</vt:lpstr>
      <vt:lpstr>Centaur</vt:lpstr>
      <vt:lpstr>Gill Sans MT</vt:lpstr>
      <vt:lpstr>Gallery</vt:lpstr>
      <vt:lpstr>Modification Process to State Owned Properties </vt:lpstr>
      <vt:lpstr>WHEN DO I NEED TO REQUEST A MODIFICATION?</vt:lpstr>
      <vt:lpstr>EXAMPLES OF MODIFICATIONS TO STATE OWNED BUILDINGS </vt:lpstr>
      <vt:lpstr>701 Modification Form </vt:lpstr>
      <vt:lpstr>PowerPoint Presentation</vt:lpstr>
      <vt:lpstr>PowerPoint Presentation</vt:lpstr>
      <vt:lpstr>PowerPoint Presentation</vt:lpstr>
      <vt:lpstr>PowerPoint Presentation</vt:lpstr>
      <vt:lpstr>Supporting Documents </vt:lpstr>
      <vt:lpstr>PowerPoint Presentation</vt:lpstr>
      <vt:lpstr>PowerPoint Presentation</vt:lpstr>
      <vt:lpstr>PowerPoint Presentation</vt:lpstr>
      <vt:lpstr>PowerPoint Presentation</vt:lpstr>
      <vt:lpstr>During the meeting</vt:lpstr>
      <vt:lpstr>Conditional Approval </vt:lpstr>
      <vt:lpstr>You’re Approved!! </vt:lpstr>
      <vt:lpstr>Pending a Conditional Approval Additional Information letter sent</vt:lpstr>
      <vt:lpstr>Continued: Additional Information Agency Response to Letter</vt:lpstr>
      <vt:lpstr>Denial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Modification Process</dc:title>
  <dc:creator>Enjoli Castillo</dc:creator>
  <cp:lastModifiedBy>Chavez, Stella, GSD</cp:lastModifiedBy>
  <cp:revision>62</cp:revision>
  <cp:lastPrinted>2023-02-23T19:37:31Z</cp:lastPrinted>
  <dcterms:created xsi:type="dcterms:W3CDTF">2019-02-22T21:18:12Z</dcterms:created>
  <dcterms:modified xsi:type="dcterms:W3CDTF">2023-02-23T19:42:49Z</dcterms:modified>
</cp:coreProperties>
</file>