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577B-DCE8-7649-8007-56D83B22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F3973-8FB7-754E-8E6A-255D04D65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F712-F7A9-C04B-A54C-92030418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6F396-DC47-B840-A498-7234926F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E8FA6-528F-F840-8917-CEFF0C85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4F4A-325D-D948-AF04-C6A41CF4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7BF80-5F73-E54F-B714-73A5CBB8F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BDFF5-EDE1-EF4D-95CC-79D656DD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367F8-378E-3046-AD67-0F06D97A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E200-4944-8144-AD8A-ADB330FD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2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B9E4A-B887-F749-986C-7D8015CBC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97010-55D2-A84C-B226-D27D29634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31423-B023-1646-A829-16F38F58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E882-D0ED-BB40-80CB-2B59C6B0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D855-2AFF-3740-A859-0313BB92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C6E7-BED3-7742-B1B1-EA96D16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E42D-9D13-DE40-A0D3-D49BA2B55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1EF15-3594-854B-88A4-5E812F0A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A8914-47B3-9E43-AF41-E12C7277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6001E-7EB7-C04B-AE5C-8BAB6856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A9CD-7A3C-7647-A20E-0D191D7E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7E610-EC87-5746-A572-40DAABE3A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0E3B-BA9D-5844-9EC9-2397C06F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1352D-78C2-4746-B2D2-299CB659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447D3-7209-E049-A509-56B9413C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1656-CBBD-F749-A956-483FFA63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D5118-CA31-D649-9E16-CCE69C644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72606-104E-074E-992E-6EA1295A1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3336B-D972-BC4F-8EE5-1B484AC5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30F49-62FB-A541-A51F-B2033854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7729-B588-A04A-848B-3DD79F79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2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CC67-802B-C241-90A6-4099F134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53B5D-9C91-7546-B235-84F4F30EF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06039-0753-134C-8640-F4FA185E1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187A4-7696-DF46-8524-14A2CEEE4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ECD40-94C2-2447-A3E4-554AEB9B8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98F18-DCF1-DB4B-BB8D-0D42FACF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7AF86-8A15-0941-9677-D8BC0C05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78984-292B-3941-9D4F-9FA6EF48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6C2F-A2B4-0245-AB7C-B0C2CA82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012D2-8731-3E4B-BE75-19348546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676A0-8745-C84F-BE69-4130DAA8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E4729-434E-4340-91A7-96B15202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A75CE-74B3-224D-8F6C-1305A92C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7898B-2D9B-7C47-9F97-5D88F7DF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9E44D-AF99-4145-94ED-A47C0F43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2071-125A-2F4C-939E-E80FF773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F1F-D314-8840-8211-D2EDF0EC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14DB2-5C4C-B344-9FE1-22DC85E43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21E15-C1D4-A845-9595-F3873D67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0721C-258F-A24D-8709-12E863A1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7AB6-95F7-8248-A392-CD15BBAE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5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4973-6BB9-3544-9DC6-DE249AA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AC5AF-B686-834E-8610-62768DB1E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EF4D2-C183-C542-97C5-D238F23F5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CA71E-A00C-B444-AAAB-221F3C73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60296-B25C-1444-A9C7-322F3EAB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42F8F-6A02-A246-B8E5-3290EDCF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1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55455-54BD-5E45-B67A-3D77F59F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70414-6A4E-5740-91E7-BF1877F37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5A6C-F2CC-F741-A865-7C5CFF678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4EEB-164A-084E-B0C2-D596FACE5627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F2E0-E1F1-2547-8198-3F6529CF0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56533-171E-0345-A691-CDC53F359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F2FF-C132-C44B-8E32-7DFCE554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B621-6A4B-E048-9C2D-01484F768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dirty="0"/>
              <a:t>SB1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86AEA-B314-A84C-95A9-E414DAA52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IPPC Quarterly Meeting</a:t>
            </a:r>
          </a:p>
          <a:p>
            <a:r>
              <a:rPr lang="en-US" dirty="0"/>
              <a:t>May 12, 2021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EAE4-0C24-3747-B895-A722E2A9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EF4E-565C-0644-B11F-CB93B11D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096" y="1825625"/>
            <a:ext cx="8715703" cy="4351338"/>
          </a:xfrm>
        </p:spPr>
        <p:txBody>
          <a:bodyPr>
            <a:normAutofit/>
          </a:bodyPr>
          <a:lstStyle/>
          <a:p>
            <a:r>
              <a:rPr lang="en-US" dirty="0"/>
              <a:t>Drug reform issues remain hot topic for states</a:t>
            </a:r>
          </a:p>
          <a:p>
            <a:pPr lvl="1"/>
            <a:r>
              <a:rPr lang="en-US" dirty="0"/>
              <a:t>23 Bills introduced in 16 states </a:t>
            </a:r>
          </a:p>
          <a:p>
            <a:pPr lvl="1"/>
            <a:r>
              <a:rPr lang="en-US" dirty="0"/>
              <a:t>Seven states considering reference pricing bills</a:t>
            </a:r>
          </a:p>
          <a:p>
            <a:pPr lvl="2"/>
            <a:r>
              <a:rPr lang="en-US" dirty="0"/>
              <a:t>“Import prices, not drugs”</a:t>
            </a:r>
          </a:p>
          <a:p>
            <a:r>
              <a:rPr lang="en-US" dirty="0"/>
              <a:t>Drug Importation </a:t>
            </a:r>
          </a:p>
          <a:p>
            <a:pPr lvl="1"/>
            <a:r>
              <a:rPr lang="en-US" dirty="0"/>
              <a:t>Final Rule – No action yet from Biden Administration </a:t>
            </a:r>
          </a:p>
          <a:p>
            <a:pPr lvl="1"/>
            <a:r>
              <a:rPr lang="en-US" dirty="0"/>
              <a:t>NM SIP </a:t>
            </a:r>
          </a:p>
          <a:p>
            <a:r>
              <a:rPr lang="en-US" dirty="0"/>
              <a:t>Significant Action in Other States</a:t>
            </a:r>
          </a:p>
          <a:p>
            <a:pPr lvl="1"/>
            <a:r>
              <a:rPr lang="en-US" dirty="0"/>
              <a:t>FL </a:t>
            </a:r>
          </a:p>
          <a:p>
            <a:pPr lvl="1"/>
            <a:r>
              <a:rPr lang="en-US" dirty="0"/>
              <a:t>CO </a:t>
            </a:r>
          </a:p>
        </p:txBody>
      </p:sp>
    </p:spTree>
    <p:extLst>
      <p:ext uri="{BB962C8B-B14F-4D97-AF65-F5344CB8AC3E}">
        <p14:creationId xmlns:p14="http://schemas.microsoft.com/office/powerpoint/2010/main" val="107467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5FE8-7A20-9847-9655-FEAD91F8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Rule: PhRMA Action </a:t>
            </a:r>
            <a:r>
              <a:rPr lang="en-US"/>
              <a:t>and FDA Inaction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ECD6-F7F8-E243-B83C-B2DFF09D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9781"/>
          </a:xfrm>
        </p:spPr>
        <p:txBody>
          <a:bodyPr>
            <a:normAutofit/>
          </a:bodyPr>
          <a:lstStyle/>
          <a:p>
            <a:r>
              <a:rPr lang="en-US" dirty="0"/>
              <a:t>PhRMA move to quash Final Rule postponed until May 28</a:t>
            </a:r>
          </a:p>
          <a:p>
            <a:pPr lvl="1"/>
            <a:r>
              <a:rPr lang="en-US" dirty="0"/>
              <a:t>Possible for FDA to extend once again</a:t>
            </a:r>
          </a:p>
          <a:p>
            <a:pPr lvl="1"/>
            <a:r>
              <a:rPr lang="en-US" dirty="0"/>
              <a:t>FDA may be waiting for new  Commissioner </a:t>
            </a:r>
          </a:p>
          <a:p>
            <a:r>
              <a:rPr lang="en-US" dirty="0"/>
              <a:t>“PhRMA Files Petition to Stop New Mexico Drug Importation Plan”</a:t>
            </a:r>
          </a:p>
          <a:p>
            <a:pPr lvl="1"/>
            <a:r>
              <a:rPr lang="en-US" dirty="0"/>
              <a:t>If motion to quash Final Rule fails, next step may be to attack individual SIPs</a:t>
            </a:r>
          </a:p>
          <a:p>
            <a:pPr lvl="1"/>
            <a:r>
              <a:rPr lang="en-US" dirty="0"/>
              <a:t>Citizen Petition filed by PhRMA et al against NM SIP on March 18.*</a:t>
            </a:r>
          </a:p>
          <a:p>
            <a:pPr lvl="1"/>
            <a:r>
              <a:rPr lang="en-US" dirty="0"/>
              <a:t>Earlier filing against FL;  No other SIPs targeted at this point. </a:t>
            </a:r>
          </a:p>
          <a:p>
            <a:pPr lvl="1"/>
            <a:r>
              <a:rPr lang="en-US" dirty="0"/>
              <a:t>NM is the only state whose SIP refers to importation from beyond Canada. That is probably a significant concern to PhRMA.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B211F-9BCF-9847-889C-4291D6A11C0A}"/>
              </a:ext>
            </a:extLst>
          </p:cNvPr>
          <p:cNvSpPr txBox="1"/>
          <p:nvPr/>
        </p:nvSpPr>
        <p:spPr>
          <a:xfrm>
            <a:off x="1436914" y="5982789"/>
            <a:ext cx="833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Sullivan, T.,  </a:t>
            </a:r>
            <a:r>
              <a:rPr lang="en-US" u="sng" dirty="0"/>
              <a:t>Policy and Medicine</a:t>
            </a:r>
            <a:r>
              <a:rPr lang="en-US" dirty="0"/>
              <a:t>, April 19, 2021 </a:t>
            </a:r>
            <a:r>
              <a:rPr lang="en-US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12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49EF4E-4349-AF42-AAF4-F079BCC1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8881"/>
            <a:ext cx="3932237" cy="161859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In Case Anyone Has Forgotten Why We Care: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C9821-E91E-C946-BACD-99182A5F6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94667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Eliquis at French Prices</a:t>
            </a:r>
            <a:br>
              <a:rPr lang="en-US" sz="2800" dirty="0"/>
            </a:br>
            <a:r>
              <a:rPr lang="en-US" sz="2800" dirty="0"/>
              <a:t>Saves Medicare $1.5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Xarelto at French Prices</a:t>
            </a:r>
            <a:br>
              <a:rPr lang="en-US" sz="2800" dirty="0"/>
            </a:br>
            <a:r>
              <a:rPr lang="en-US" sz="2800" dirty="0"/>
              <a:t>Saves Medicare $700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Including rebates and at 2018  prices</a:t>
            </a:r>
          </a:p>
          <a:p>
            <a:r>
              <a:rPr lang="en-US" sz="2800" dirty="0"/>
              <a:t>	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EE46CA1-AE26-FC4D-9145-3B8B46B0C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43463"/>
            <a:ext cx="6172200" cy="42282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82FB07-E717-3444-B807-D6E095646B79}"/>
              </a:ext>
            </a:extLst>
          </p:cNvPr>
          <p:cNvCxnSpPr/>
          <p:nvPr/>
        </p:nvCxnSpPr>
        <p:spPr>
          <a:xfrm flipV="1">
            <a:off x="7419977" y="2144110"/>
            <a:ext cx="2890671" cy="103001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235851-FF0F-0343-AA08-5BF396BA0EBB}"/>
              </a:ext>
            </a:extLst>
          </p:cNvPr>
          <p:cNvCxnSpPr/>
          <p:nvPr/>
        </p:nvCxnSpPr>
        <p:spPr>
          <a:xfrm>
            <a:off x="8019393" y="4561490"/>
            <a:ext cx="2879835" cy="84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0397F0-068B-0E4F-8965-11AD9B131B38}"/>
              </a:ext>
            </a:extLst>
          </p:cNvPr>
          <p:cNvCxnSpPr/>
          <p:nvPr/>
        </p:nvCxnSpPr>
        <p:spPr>
          <a:xfrm>
            <a:off x="8019393" y="3531476"/>
            <a:ext cx="229125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BF4BDD-E77C-534A-83F3-CCCCC4F1A0B9}"/>
              </a:ext>
            </a:extLst>
          </p:cNvPr>
          <p:cNvSpPr txBox="1"/>
          <p:nvPr/>
        </p:nvSpPr>
        <p:spPr>
          <a:xfrm>
            <a:off x="440268" y="5130800"/>
            <a:ext cx="459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Raimond</a:t>
            </a:r>
            <a:r>
              <a:rPr lang="en-US" sz="1600" dirty="0"/>
              <a:t> ,VC ., et al, “Why France Spends Less on Drugs: A Comparative Study of Drug Pricing and Pricing Regulation</a:t>
            </a:r>
            <a:r>
              <a:rPr lang="en-US" sz="1600" u="sng" dirty="0"/>
              <a:t>” Milbank Quarterly </a:t>
            </a:r>
            <a:r>
              <a:rPr lang="en-US" sz="1600" dirty="0"/>
              <a:t>99(1), 2021, </a:t>
            </a:r>
          </a:p>
          <a:p>
            <a:r>
              <a:rPr lang="en-US" sz="1600" dirty="0"/>
              <a:t>p. 240-72. </a:t>
            </a:r>
          </a:p>
        </p:txBody>
      </p:sp>
    </p:spTree>
    <p:extLst>
      <p:ext uri="{BB962C8B-B14F-4D97-AF65-F5344CB8AC3E}">
        <p14:creationId xmlns:p14="http://schemas.microsoft.com/office/powerpoint/2010/main" val="239601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86ED-036D-8849-AC8A-0D568A6E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Florida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BA3C-51AB-9644-AB72-6B2B7088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86" y="1825625"/>
            <a:ext cx="7830207" cy="4351338"/>
          </a:xfrm>
        </p:spPr>
        <p:txBody>
          <a:bodyPr>
            <a:normAutofit/>
          </a:bodyPr>
          <a:lstStyle/>
          <a:p>
            <a:r>
              <a:rPr lang="en-US" dirty="0"/>
              <a:t>Issued RFP for $30M to administer importation  </a:t>
            </a:r>
          </a:p>
          <a:p>
            <a:pPr lvl="1"/>
            <a:r>
              <a:rPr lang="en-US" dirty="0"/>
              <a:t>No takers for total management package </a:t>
            </a:r>
          </a:p>
          <a:p>
            <a:r>
              <a:rPr lang="en-US" dirty="0"/>
              <a:t>Eventually signed contract with Life Sciences Logistics  (TX) for $25M</a:t>
            </a:r>
          </a:p>
          <a:p>
            <a:pPr lvl="1"/>
            <a:r>
              <a:rPr lang="en-US" dirty="0"/>
              <a:t>Developing warehouse space </a:t>
            </a:r>
          </a:p>
          <a:p>
            <a:pPr lvl="1"/>
            <a:r>
              <a:rPr lang="en-US" dirty="0"/>
              <a:t>Looking for Canadian import partner </a:t>
            </a:r>
          </a:p>
          <a:p>
            <a:r>
              <a:rPr lang="en-US" dirty="0"/>
              <a:t>Passed a 2</a:t>
            </a:r>
            <a:r>
              <a:rPr lang="en-US" baseline="30000" dirty="0"/>
              <a:t>nd</a:t>
            </a:r>
            <a:r>
              <a:rPr lang="en-US" dirty="0"/>
              <a:t> importation bill for commercial purchasers </a:t>
            </a:r>
          </a:p>
          <a:p>
            <a:pPr lvl="1"/>
            <a:r>
              <a:rPr lang="en-US" dirty="0"/>
              <a:t>Includes International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5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AF6E-634A-7543-8E5A-23226B3D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Colorado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3CF0-5D74-5643-9635-C17B57E0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731" y="1825625"/>
            <a:ext cx="8376746" cy="4351338"/>
          </a:xfrm>
        </p:spPr>
        <p:txBody>
          <a:bodyPr/>
          <a:lstStyle/>
          <a:p>
            <a:r>
              <a:rPr lang="en-US" sz="3200" dirty="0"/>
              <a:t>Issued an </a:t>
            </a:r>
            <a:r>
              <a:rPr lang="en-US" dirty="0"/>
              <a:t>“</a:t>
            </a:r>
            <a:r>
              <a:rPr lang="en-US" sz="3200" dirty="0"/>
              <a:t>Invitation to Negotiate” (ITN) </a:t>
            </a:r>
          </a:p>
          <a:p>
            <a:pPr lvl="1"/>
            <a:r>
              <a:rPr lang="en-US" sz="2800" dirty="0"/>
              <a:t>Learned from FL </a:t>
            </a:r>
          </a:p>
          <a:p>
            <a:pPr lvl="2"/>
            <a:r>
              <a:rPr lang="en-US" sz="2800" dirty="0"/>
              <a:t>Will accept partners for all or part of needed services</a:t>
            </a:r>
          </a:p>
          <a:p>
            <a:pPr lvl="2"/>
            <a:r>
              <a:rPr lang="en-US" sz="2800" dirty="0"/>
              <a:t>ITN closed on April 25</a:t>
            </a:r>
            <a:r>
              <a:rPr lang="en-US" sz="2800" baseline="30000" dirty="0"/>
              <a:t>th   </a:t>
            </a:r>
          </a:p>
          <a:p>
            <a:pPr lvl="4"/>
            <a:r>
              <a:rPr lang="en-US" sz="2600" dirty="0"/>
              <a:t>“Significant interest”</a:t>
            </a:r>
          </a:p>
          <a:p>
            <a:r>
              <a:rPr lang="en-US" sz="3200" dirty="0"/>
              <a:t>Very recently passed a 2</a:t>
            </a:r>
            <a:r>
              <a:rPr lang="en-US" sz="3200" baseline="30000" dirty="0"/>
              <a:t>nd</a:t>
            </a:r>
            <a:r>
              <a:rPr lang="en-US" sz="3200" dirty="0"/>
              <a:t> bill for </a:t>
            </a:r>
            <a:r>
              <a:rPr lang="en-US" sz="3200"/>
              <a:t>importation from beyond </a:t>
            </a:r>
            <a:r>
              <a:rPr lang="en-US" sz="3200" dirty="0"/>
              <a:t>Canada  </a:t>
            </a:r>
          </a:p>
        </p:txBody>
      </p:sp>
    </p:spTree>
    <p:extLst>
      <p:ext uri="{BB962C8B-B14F-4D97-AF65-F5344CB8AC3E}">
        <p14:creationId xmlns:p14="http://schemas.microsoft.com/office/powerpoint/2010/main" val="87626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347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SB1 Update</vt:lpstr>
      <vt:lpstr>Overview</vt:lpstr>
      <vt:lpstr>Final Rule: PhRMA Action and FDA Inaction </vt:lpstr>
      <vt:lpstr>   In Case Anyone Has Forgotten Why We Care: </vt:lpstr>
      <vt:lpstr>Florida </vt:lpstr>
      <vt:lpstr>Colorado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SB1 Update</dc:title>
  <dc:creator>Thomas Massaro</dc:creator>
  <cp:lastModifiedBy>Therese Trujillo</cp:lastModifiedBy>
  <cp:revision>13</cp:revision>
  <dcterms:created xsi:type="dcterms:W3CDTF">2021-05-11T15:07:52Z</dcterms:created>
  <dcterms:modified xsi:type="dcterms:W3CDTF">2021-05-13T18:45:46Z</dcterms:modified>
</cp:coreProperties>
</file>