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70" r:id="rId1"/>
  </p:sldMasterIdLst>
  <p:notesMasterIdLst>
    <p:notesMasterId r:id="rId8"/>
  </p:notesMasterIdLst>
  <p:sldIdLst>
    <p:sldId id="256" r:id="rId2"/>
    <p:sldId id="260" r:id="rId3"/>
    <p:sldId id="262" r:id="rId4"/>
    <p:sldId id="259" r:id="rId5"/>
    <p:sldId id="261" r:id="rId6"/>
    <p:sldId id="263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7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8C2179-156E-42FE-AC76-3C163E9B25B0}" type="datetimeFigureOut">
              <a:rPr lang="en-US" smtClean="0"/>
              <a:t>5/12/2021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7E61DE-EC07-4240-9F8E-E4D51F695D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75850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dirty="0"/>
              <a:t>It is important to note from the onset of the analysis that one of the 3 contracts analyzed does not participate in any direct purchase of medications. 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dirty="0"/>
              <a:t>Contract duration Ranges from 1 to 4yrs, while 2 of the 3 contract expire this year, the 3</a:t>
            </a:r>
            <a:r>
              <a:rPr lang="en-US" baseline="30000" dirty="0"/>
              <a:t>rd</a:t>
            </a:r>
            <a:r>
              <a:rPr lang="en-US" dirty="0"/>
              <a:t> expires in 2023.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dirty="0"/>
              <a:t>NMCD uses the statewide agreement only for its 340B program 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dirty="0"/>
              <a:t>NMCD services contributes to about 6700 individuals a year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dirty="0"/>
              <a:t>NMCD which constitutes about 85% of the clientele does not contract pharmacy services separately.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7E61DE-EC07-4240-9F8E-E4D51F695D5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7937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126821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32360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31003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47F38-B617-4D2F-AE0A-013F0C4D2C57}" type="datetimeFigureOut">
              <a:rPr lang="en-US" smtClean="0"/>
              <a:t>5/12/2021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99C9-84D9-46D2-A11E-BCF8A72052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6472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709258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FA754-D5C3-4E66-96A6-867B257F58DC}" type="datetimeFigureOut">
              <a:rPr lang="en-US" smtClean="0"/>
              <a:t>5/12/2021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4065D-F351-4B03-BD91-D8A6B8D4B36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72880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5/12/2021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73116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5/12/2021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37243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5/12/2021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94659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B61BEF0D-F0BB-DE4B-95CE-6DB70DBA9567}" type="datetimeFigureOut">
              <a:rPr lang="en-US" smtClean="0"/>
              <a:pPr/>
              <a:t>5/12/2021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24164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768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5/12/2021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057994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37388F-4303-40DC-A133-E33C3513F9F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4775" y="120106"/>
            <a:ext cx="11830050" cy="1707061"/>
          </a:xfrm>
        </p:spPr>
        <p:txBody>
          <a:bodyPr>
            <a:noAutofit/>
          </a:bodyPr>
          <a:lstStyle/>
          <a:p>
            <a:pPr algn="ctr"/>
            <a:br>
              <a:rPr lang="en-US" sz="4000" b="1" dirty="0"/>
            </a:br>
            <a:br>
              <a:rPr lang="en-US" sz="4000" b="1" dirty="0"/>
            </a:br>
            <a:br>
              <a:rPr lang="en-US" sz="4000" b="1" dirty="0"/>
            </a:br>
            <a:br>
              <a:rPr lang="en-US" sz="4000" b="1" dirty="0"/>
            </a:br>
            <a:br>
              <a:rPr lang="en-US" sz="4000" b="1" dirty="0"/>
            </a:br>
            <a:r>
              <a:rPr lang="en-US" sz="4000" b="1" dirty="0">
                <a:latin typeface="Arial Black" panose="020B0A04020102020204" pitchFamily="34" charset="0"/>
              </a:rPr>
              <a:t>IPPC’s Rx Purchaser Subcommittee work Progress Report May 11, 2021 </a:t>
            </a:r>
            <a:br>
              <a:rPr lang="en-US" sz="4000" b="1" dirty="0">
                <a:latin typeface="Arial Black" panose="020B0A04020102020204" pitchFamily="34" charset="0"/>
              </a:rPr>
            </a:br>
            <a:endParaRPr lang="en-US" sz="4000" b="1" dirty="0">
              <a:latin typeface="Arial Black" panose="020B0A0402010202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3C1EAAA-ED87-4EEA-B6AC-E3DBADEBDA7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139948" y="1724025"/>
            <a:ext cx="7927977" cy="2667000"/>
          </a:xfrm>
        </p:spPr>
        <p:txBody>
          <a:bodyPr>
            <a:noAutofit/>
          </a:bodyPr>
          <a:lstStyle/>
          <a:p>
            <a:r>
              <a:rPr lang="en-US" sz="1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Committee </a:t>
            </a:r>
            <a:r>
              <a:rPr 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members</a:t>
            </a:r>
            <a:r>
              <a:rPr lang="en-US" sz="1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r>
              <a:rPr lang="en-US" sz="1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           • Dept of Health – Dr. Massaro</a:t>
            </a:r>
          </a:p>
          <a:p>
            <a:r>
              <a:rPr lang="en-US" sz="1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           • CYFD – Janet Berry-Beltz</a:t>
            </a:r>
          </a:p>
          <a:p>
            <a:r>
              <a:rPr lang="en-US" sz="1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           • UNM – Joey Evans</a:t>
            </a:r>
          </a:p>
          <a:p>
            <a:r>
              <a:rPr lang="en-US" sz="1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           • NM Counties – </a:t>
            </a:r>
            <a:r>
              <a:rPr lang="en-US" sz="18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Kamie</a:t>
            </a:r>
            <a:r>
              <a:rPr lang="en-US" sz="1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Denton </a:t>
            </a:r>
          </a:p>
          <a:p>
            <a:r>
              <a:rPr lang="en-US" sz="1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• NM Corrections Dept – Wence Asonganyi</a:t>
            </a:r>
          </a:p>
          <a:p>
            <a:endParaRPr lang="en-US" sz="1800" b="1" dirty="0">
              <a:solidFill>
                <a:schemeClr val="tx1"/>
              </a:solidFill>
            </a:endParaRPr>
          </a:p>
          <a:p>
            <a:endParaRPr lang="en-US" sz="1800" b="1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5D4D8A6-0FF0-4860-9CFC-A4F73222BD91}"/>
              </a:ext>
            </a:extLst>
          </p:cNvPr>
          <p:cNvSpPr/>
          <p:nvPr/>
        </p:nvSpPr>
        <p:spPr>
          <a:xfrm>
            <a:off x="4670181" y="5599067"/>
            <a:ext cx="752181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/>
              <a:t>Presented by</a:t>
            </a:r>
          </a:p>
        </p:txBody>
      </p:sp>
    </p:spTree>
    <p:extLst>
      <p:ext uri="{BB962C8B-B14F-4D97-AF65-F5344CB8AC3E}">
        <p14:creationId xmlns:p14="http://schemas.microsoft.com/office/powerpoint/2010/main" val="24525414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F42149-3099-4EB3-9E51-7EC80EE033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Update on activities</a:t>
            </a:r>
            <a:b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11CC53-9B5A-41D6-AA15-43383C03CE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5401" y="1737360"/>
            <a:ext cx="9601196" cy="41385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November / December 2020</a:t>
            </a:r>
          </a:p>
          <a:p>
            <a:pPr marL="0" indent="0">
              <a:buNone/>
            </a:pPr>
            <a:endParaRPr lang="en-US" dirty="0"/>
          </a:p>
          <a:p>
            <a:pPr>
              <a:buFontTx/>
              <a:buChar char="-"/>
            </a:pPr>
            <a:r>
              <a:rPr lang="en-US" dirty="0"/>
              <a:t>Validation of framework for analyzing various purchaser agreements/contracts/pharmacy service vendor completed on Nov 16</a:t>
            </a:r>
            <a:r>
              <a:rPr lang="en-US" baseline="30000" dirty="0"/>
              <a:t>th</a:t>
            </a:r>
            <a:r>
              <a:rPr lang="en-US" dirty="0"/>
              <a:t> 2020.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January /February 2021</a:t>
            </a:r>
          </a:p>
          <a:p>
            <a:pPr>
              <a:buFontTx/>
              <a:buChar char="-"/>
            </a:pPr>
            <a:r>
              <a:rPr lang="en-US" dirty="0"/>
              <a:t>Integration and analysis of findings from:</a:t>
            </a:r>
          </a:p>
          <a:p>
            <a:pPr lvl="1">
              <a:buFontTx/>
              <a:buChar char="-"/>
            </a:pPr>
            <a:r>
              <a:rPr lang="en-US" sz="2000" dirty="0"/>
              <a:t>Workers’ Compensation </a:t>
            </a:r>
          </a:p>
          <a:p>
            <a:pPr lvl="1">
              <a:buFontTx/>
              <a:buChar char="-"/>
            </a:pPr>
            <a:r>
              <a:rPr lang="en-US" sz="2000" dirty="0"/>
              <a:t>CYFD / Juvenile Justice Services</a:t>
            </a:r>
          </a:p>
          <a:p>
            <a:pPr lvl="1">
              <a:buFontTx/>
              <a:buChar char="-"/>
            </a:pPr>
            <a:r>
              <a:rPr lang="en-US" sz="2000" dirty="0"/>
              <a:t>NM Corrections Department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89465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BB9A17-88FC-4704-845C-BF2DA63F2D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1056422"/>
          </a:xfrm>
        </p:spPr>
        <p:txBody>
          <a:bodyPr>
            <a:normAutofit/>
          </a:bodyPr>
          <a:lstStyle/>
          <a:p>
            <a:pPr algn="ctr"/>
            <a:r>
              <a:rPr lang="en-US" sz="3500" b="1" dirty="0"/>
              <a:t>Objectives of analyzing purchaser agreements/contracts/pharmacy services vendors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A312F3-F830-4436-8226-958F1B4633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200000"/>
              </a:lnSpc>
            </a:pPr>
            <a:r>
              <a:rPr lang="en-US" b="1" dirty="0"/>
              <a:t>1. Identify the key characteristics of the various purchaser agreements/contracts/pharmacy services vendors 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en-US" b="1" dirty="0"/>
              <a:t> 2. Determine if any opportunities exist to consolidate purchasing and pooling risk among two or more agencies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en-US" b="1" dirty="0"/>
              <a:t>3. Exploring the possibility of establishing a single purchaser agreement for all constituent agencies pharmaceuticals and pharmacy benefits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4479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A2E240-D032-4742-873E-1C5CE78A54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5399" y="890545"/>
            <a:ext cx="10487025" cy="5367379"/>
          </a:xfrm>
        </p:spPr>
        <p:txBody>
          <a:bodyPr>
            <a:normAutofit lnSpcReduction="10000"/>
          </a:bodyPr>
          <a:lstStyle/>
          <a:p>
            <a:pPr algn="ctr"/>
            <a:endParaRPr lang="en-US" sz="2600" b="1" dirty="0"/>
          </a:p>
          <a:p>
            <a:pPr algn="ctr"/>
            <a:r>
              <a:rPr lang="en-US" sz="2600" b="1" dirty="0"/>
              <a:t>key characteristics and components of reviewed agreements</a:t>
            </a:r>
          </a:p>
          <a:p>
            <a:pPr>
              <a:buFontTx/>
              <a:buChar char="-"/>
            </a:pPr>
            <a:r>
              <a:rPr lang="en-US" dirty="0"/>
              <a:t> Duration of prescription or pharmacy services contract/agreement:  2.7yrs (mean duration)</a:t>
            </a:r>
          </a:p>
          <a:p>
            <a:pPr>
              <a:buFontTx/>
              <a:buChar char="-"/>
            </a:pPr>
            <a:r>
              <a:rPr lang="en-US" dirty="0"/>
              <a:t> 2 of the 3 agencies utilize retail pharmacies and make use of a statewide agreement to some extent</a:t>
            </a:r>
          </a:p>
          <a:p>
            <a:pPr>
              <a:buFontTx/>
              <a:buChar char="-"/>
            </a:pPr>
            <a:r>
              <a:rPr lang="en-US" dirty="0"/>
              <a:t> Population serviced by all agreement: 8000 individuals</a:t>
            </a:r>
          </a:p>
          <a:p>
            <a:pPr>
              <a:buFontTx/>
              <a:buChar char="-"/>
            </a:pPr>
            <a:r>
              <a:rPr lang="en-US" dirty="0"/>
              <a:t> Value of current agreement: average $1,440,000/yr</a:t>
            </a:r>
          </a:p>
          <a:p>
            <a:pPr>
              <a:buFontTx/>
              <a:buChar char="-"/>
            </a:pPr>
            <a:r>
              <a:rPr lang="en-US" dirty="0"/>
              <a:t> Excluded medications: Hep c Medications capped at 150 patients/year valued at about 2M for one agency. Otherwise no excluded medications.</a:t>
            </a:r>
          </a:p>
          <a:p>
            <a:pPr>
              <a:buFontTx/>
              <a:buChar char="-"/>
            </a:pPr>
            <a:r>
              <a:rPr lang="en-US" dirty="0"/>
              <a:t> Inclusion of pharmacy software: one agency has </a:t>
            </a:r>
            <a:r>
              <a:rPr lang="en-US" dirty="0" err="1"/>
              <a:t>eMAR</a:t>
            </a:r>
            <a:r>
              <a:rPr lang="en-US" dirty="0"/>
              <a:t> and EHR as part of their pharmacy services agreement.</a:t>
            </a:r>
          </a:p>
          <a:p>
            <a:pPr>
              <a:buFontTx/>
              <a:buChar char="-"/>
            </a:pPr>
            <a:r>
              <a:rPr lang="en-US" dirty="0"/>
              <a:t> Top 5 most used medication purchased: the clientele is vary different across agencies so no similarity in most used medications. </a:t>
            </a:r>
          </a:p>
          <a:p>
            <a:pPr>
              <a:buFontTx/>
              <a:buChar char="-"/>
            </a:pPr>
            <a:r>
              <a:rPr lang="en-US" dirty="0"/>
              <a:t>Top 5 most expensive medication purchased: the clientele is vary different across agencies so no similarity </a:t>
            </a:r>
          </a:p>
          <a:p>
            <a:pPr>
              <a:buFontTx/>
              <a:buChar char="-"/>
            </a:pPr>
            <a:endParaRPr lang="en-US" dirty="0"/>
          </a:p>
          <a:p>
            <a:pPr>
              <a:buFontTx/>
              <a:buChar char="-"/>
            </a:pPr>
            <a:endParaRPr lang="en-US" dirty="0"/>
          </a:p>
          <a:p>
            <a:pPr>
              <a:buFontTx/>
              <a:buChar char="-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71621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BB9A17-88FC-4704-845C-BF2DA63F2D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3000" b="1" dirty="0"/>
              <a:t>Does the opportunity exist to consolidate purchasing and pooling risk among two or more agencies</a:t>
            </a:r>
            <a:endParaRPr lang="en-US" sz="3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A312F3-F830-4436-8226-958F1B4633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b="1" dirty="0"/>
              <a:t> </a:t>
            </a:r>
            <a:r>
              <a:rPr lang="en-US" sz="2200" b="1" dirty="0"/>
              <a:t>Potentially YES</a:t>
            </a:r>
            <a:r>
              <a:rPr lang="en-US" sz="2200" dirty="0"/>
              <a:t>: In the area of pharmacy services, pharmacy software and EHR.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200" dirty="0"/>
              <a:t>However: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200" dirty="0"/>
              <a:t>The relatively low value of the individual contracts may be a disincentive for pooling.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200" dirty="0"/>
              <a:t>Possibility of expanding current use of statewide agreements across multiple agencies. 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200" dirty="0"/>
              <a:t>The exclusion of high value contracts in the analysis makes the data less robust.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200" dirty="0"/>
              <a:t>Difference in contract duration may pose additional challenge.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24382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4E309F-BEA5-4BBD-A751-4859929274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b="1" dirty="0"/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1821089504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239</TotalTime>
  <Words>540</Words>
  <Application>Microsoft Office PowerPoint</Application>
  <PresentationFormat>Widescreen</PresentationFormat>
  <Paragraphs>47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Arial Black</vt:lpstr>
      <vt:lpstr>Calibri</vt:lpstr>
      <vt:lpstr>Calibri Light</vt:lpstr>
      <vt:lpstr>Wingdings</vt:lpstr>
      <vt:lpstr>Retrospect</vt:lpstr>
      <vt:lpstr>     IPPC’s Rx Purchaser Subcommittee work Progress Report May 11, 2021  </vt:lpstr>
      <vt:lpstr>Update on activities </vt:lpstr>
      <vt:lpstr>Objectives of analyzing purchaser agreements/contracts/pharmacy services vendors </vt:lpstr>
      <vt:lpstr>PowerPoint Presentation</vt:lpstr>
      <vt:lpstr>Does the opportunity exist to consolidate purchasing and pooling risk among two or more agencies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Update on work progress by the  Rx Purchaser Subcommittee</dc:title>
  <dc:creator>Wenceslaus Asonganyi</dc:creator>
  <cp:lastModifiedBy>Wenceslaus Asonganyi</cp:lastModifiedBy>
  <cp:revision>23</cp:revision>
  <dcterms:created xsi:type="dcterms:W3CDTF">2020-11-12T20:40:20Z</dcterms:created>
  <dcterms:modified xsi:type="dcterms:W3CDTF">2021-05-12T15:06:29Z</dcterms:modified>
</cp:coreProperties>
</file>