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7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4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0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2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2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2511C-536B-4D6D-8767-CA04EE73170F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F5184-4ECA-4484-8CFC-8AE8AC9B9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Interagency Pharmaceutical Purchasing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81179"/>
            <a:ext cx="6858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Items from</a:t>
            </a:r>
          </a:p>
          <a:p>
            <a:r>
              <a:rPr lang="en-US" sz="2000" dirty="0" smtClean="0"/>
              <a:t>Risk Management Division, General Services Department</a:t>
            </a:r>
          </a:p>
          <a:p>
            <a:r>
              <a:rPr lang="en-US" dirty="0" smtClean="0"/>
              <a:t>May 13,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651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Payer Subcommittee Update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7978"/>
            <a:ext cx="7886700" cy="4788131"/>
          </a:xfrm>
        </p:spPr>
        <p:txBody>
          <a:bodyPr/>
          <a:lstStyle/>
          <a:p>
            <a:r>
              <a:rPr lang="en-US" dirty="0" smtClean="0"/>
              <a:t>Met April 21, 2021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Most payer activity is centered around upcoming procurement(s)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Updated utilization and cost comparisons amongst payers will be provided with full FY21 data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Question:  Have any of the payers entered into materially different PBM contracts since last reviewed?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8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73331"/>
            <a:ext cx="7886700" cy="8146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GSD / RMD  Plan Performance – July thru Dec 2020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332331"/>
              </p:ext>
            </p:extLst>
          </p:nvPr>
        </p:nvGraphicFramePr>
        <p:xfrm>
          <a:off x="1211608" y="1567930"/>
          <a:ext cx="6537903" cy="4351338"/>
        </p:xfrm>
        <a:graphic>
          <a:graphicData uri="http://schemas.openxmlformats.org/drawingml/2006/table">
            <a:tbl>
              <a:tblPr/>
              <a:tblGrid>
                <a:gridCol w="1695012">
                  <a:extLst>
                    <a:ext uri="{9D8B030D-6E8A-4147-A177-3AD203B41FA5}">
                      <a16:colId xmlns:a16="http://schemas.microsoft.com/office/drawing/2014/main" val="3512779104"/>
                    </a:ext>
                  </a:extLst>
                </a:gridCol>
                <a:gridCol w="581147">
                  <a:extLst>
                    <a:ext uri="{9D8B030D-6E8A-4147-A177-3AD203B41FA5}">
                      <a16:colId xmlns:a16="http://schemas.microsoft.com/office/drawing/2014/main" val="3947168068"/>
                    </a:ext>
                  </a:extLst>
                </a:gridCol>
                <a:gridCol w="581147">
                  <a:extLst>
                    <a:ext uri="{9D8B030D-6E8A-4147-A177-3AD203B41FA5}">
                      <a16:colId xmlns:a16="http://schemas.microsoft.com/office/drawing/2014/main" val="2521745885"/>
                    </a:ext>
                  </a:extLst>
                </a:gridCol>
                <a:gridCol w="1392331">
                  <a:extLst>
                    <a:ext uri="{9D8B030D-6E8A-4147-A177-3AD203B41FA5}">
                      <a16:colId xmlns:a16="http://schemas.microsoft.com/office/drawing/2014/main" val="1689804180"/>
                    </a:ext>
                  </a:extLst>
                </a:gridCol>
                <a:gridCol w="1392331">
                  <a:extLst>
                    <a:ext uri="{9D8B030D-6E8A-4147-A177-3AD203B41FA5}">
                      <a16:colId xmlns:a16="http://schemas.microsoft.com/office/drawing/2014/main" val="2367240337"/>
                    </a:ext>
                  </a:extLst>
                </a:gridCol>
                <a:gridCol w="895935">
                  <a:extLst>
                    <a:ext uri="{9D8B030D-6E8A-4147-A177-3AD203B41FA5}">
                      <a16:colId xmlns:a16="http://schemas.microsoft.com/office/drawing/2014/main" val="1491993575"/>
                    </a:ext>
                  </a:extLst>
                </a:gridCol>
              </a:tblGrid>
              <a:tr h="17071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447980"/>
                  </a:ext>
                </a:extLst>
              </a:tr>
              <a:tr h="29965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Plan Performance</a:t>
                      </a:r>
                    </a:p>
                  </a:txBody>
                  <a:tcPr marL="9080" marR="9080" marT="90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813380"/>
                  </a:ext>
                </a:extLst>
              </a:tr>
              <a:tr h="21248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F86C06"/>
                          </a:solidFill>
                          <a:effectLst/>
                          <a:latin typeface="Franklin Gothic Medium" panose="020B0603020102020204" pitchFamily="34" charset="0"/>
                        </a:rPr>
                        <a:t>1</a:t>
                      </a:r>
                    </a:p>
                  </a:txBody>
                  <a:tcPr marL="9080" marR="9080" marT="90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C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2H20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C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2H19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C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Medium" panose="020B0603020102020204" pitchFamily="34" charset="0"/>
                        </a:rPr>
                        <a:t>Change %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55376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AWP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$77,087,719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$70,620,422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9.2%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633851"/>
                  </a:ext>
                </a:extLst>
              </a:tr>
              <a:tr h="2360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Network &amp; Mail Discount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004732"/>
                  </a:ext>
                </a:extLst>
              </a:tr>
              <a:tr h="2360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Savings (includes dispensing fees)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-$38,693,181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-$35,970,759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7.6%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036367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Tax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$26,646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$18,683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42.6%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386637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Gross Cost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$38,421,184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$34,668,345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10.8%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293324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    Member Cost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-$6,256,927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-$3,373,515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85.5%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54375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Plan Cost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$32,164,257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$31,294,830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2.8%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492951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    Rebates*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-$9,901,041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-$8,895,216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11.3%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983144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Plan Cost Net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$22,263,216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$22,399,614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-0.6%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78855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140709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Members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59,469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58,954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386822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Gross Cost Net PMPM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$79.93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$72.86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9.7%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070919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Plan Cost PMPM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$90.14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$88.47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1.9%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178485"/>
                  </a:ext>
                </a:extLst>
              </a:tr>
              <a:tr h="2360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Plan Cost Net PMPM</a:t>
                      </a:r>
                    </a:p>
                  </a:txBody>
                  <a:tcPr marL="9080" marR="9080" marT="9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$62.39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$63.33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-1.5%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511123"/>
                  </a:ext>
                </a:extLst>
              </a:tr>
              <a:tr h="18160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997179"/>
                  </a:ext>
                </a:extLst>
              </a:tr>
              <a:tr h="18160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56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5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73331"/>
            <a:ext cx="7886700" cy="8146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GSD / RMD  Plan Performance – July thru Dec 2020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086495"/>
            <a:ext cx="7886700" cy="3305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44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73331"/>
            <a:ext cx="7886700" cy="8146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GSD / RMD  Plan Performance – July thru Dec 2020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</a:t>
            </a:r>
            <a:endParaRPr lang="en-US" sz="28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487979"/>
            <a:ext cx="7825394" cy="487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34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0714"/>
          </a:xfrm>
        </p:spPr>
        <p:txBody>
          <a:bodyPr/>
          <a:lstStyle/>
          <a:p>
            <a:r>
              <a:rPr lang="en-US" sz="2500" dirty="0">
                <a:solidFill>
                  <a:prstClr val="black"/>
                </a:solidFill>
              </a:rPr>
              <a:t>GSD / RMD  Plan Performance – July thru Dec 2020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712" y="1825625"/>
            <a:ext cx="52425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6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673331"/>
            <a:ext cx="7886700" cy="8146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GSD / RMD  Plan Performance – July thru Dec 2020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782" y="1354974"/>
            <a:ext cx="6591993" cy="509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66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274</Words>
  <Application>Microsoft Office PowerPoint</Application>
  <PresentationFormat>On-screen Show (4:3)</PresentationFormat>
  <Paragraphs>99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Interagency Pharmaceutical Purchasing Council</vt:lpstr>
      <vt:lpstr>Payer Subcommittee Update</vt:lpstr>
      <vt:lpstr>GSD / RMD  Plan Performance – July thru Dec 2020    </vt:lpstr>
      <vt:lpstr>GSD / RMD  Plan Performance – July thru Dec 2020    </vt:lpstr>
      <vt:lpstr>GSD / RMD  Plan Performance – July thru Dec 2020    </vt:lpstr>
      <vt:lpstr>GSD / RMD  Plan Performance – July thru Dec 2020</vt:lpstr>
      <vt:lpstr>GSD / RMD  Plan Performance – July thru Dec 2020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Interagency Pharmaceutical Purchasing Council</dc:title>
  <dc:creator>Mark Tyndall</dc:creator>
  <cp:lastModifiedBy>Therese Trujillo</cp:lastModifiedBy>
  <cp:revision>17</cp:revision>
  <dcterms:created xsi:type="dcterms:W3CDTF">2021-05-12T20:27:01Z</dcterms:created>
  <dcterms:modified xsi:type="dcterms:W3CDTF">2021-05-13T18:41:26Z</dcterms:modified>
</cp:coreProperties>
</file>