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18"/>
  </p:notesMasterIdLst>
  <p:handoutMasterIdLst>
    <p:handoutMasterId r:id="rId19"/>
  </p:handoutMasterIdLst>
  <p:sldIdLst>
    <p:sldId id="256" r:id="rId2"/>
    <p:sldId id="287" r:id="rId3"/>
    <p:sldId id="286" r:id="rId4"/>
    <p:sldId id="283" r:id="rId5"/>
    <p:sldId id="284" r:id="rId6"/>
    <p:sldId id="304" r:id="rId7"/>
    <p:sldId id="268" r:id="rId8"/>
    <p:sldId id="259" r:id="rId9"/>
    <p:sldId id="266" r:id="rId10"/>
    <p:sldId id="272" r:id="rId11"/>
    <p:sldId id="271" r:id="rId12"/>
    <p:sldId id="274" r:id="rId13"/>
    <p:sldId id="275" r:id="rId14"/>
    <p:sldId id="276" r:id="rId15"/>
    <p:sldId id="308" r:id="rId16"/>
    <p:sldId id="285"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9" autoAdjust="0"/>
    <p:restoredTop sz="84369" autoAdjust="0"/>
  </p:normalViewPr>
  <p:slideViewPr>
    <p:cSldViewPr>
      <p:cViewPr varScale="1">
        <p:scale>
          <a:sx n="113" d="100"/>
          <a:sy n="113" d="100"/>
        </p:scale>
        <p:origin x="-948"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FFC050A-7AA5-4919-B095-EAF47EDEE5A3}" type="datetimeFigureOut">
              <a:rPr lang="en-US" smtClean="0"/>
              <a:t>4/30/2014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DDB75412-211C-43EB-B49B-1FF1D4FB413A}" type="slidenum">
              <a:rPr lang="en-US" smtClean="0"/>
              <a:t>‹#›</a:t>
            </a:fld>
            <a:endParaRPr lang="en-US"/>
          </a:p>
        </p:txBody>
      </p:sp>
    </p:spTree>
    <p:extLst>
      <p:ext uri="{BB962C8B-B14F-4D97-AF65-F5344CB8AC3E}">
        <p14:creationId xmlns:p14="http://schemas.microsoft.com/office/powerpoint/2010/main" val="26937022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2930" tIns="46465" rIns="92930" bIns="46465" rtlCol="0"/>
          <a:lstStyle>
            <a:lvl1pPr algn="r">
              <a:defRPr sz="1200"/>
            </a:lvl1pPr>
          </a:lstStyle>
          <a:p>
            <a:fld id="{E39CE566-B2CC-4AFA-9997-3FD1A35FF0E6}" type="datetimeFigureOut">
              <a:rPr lang="en-US" smtClean="0"/>
              <a:t>4/30/2014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930" tIns="46465" rIns="92930" bIns="464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930" tIns="46465" rIns="92930" bIns="46465" rtlCol="0" anchor="b"/>
          <a:lstStyle>
            <a:lvl1pPr algn="r">
              <a:defRPr sz="1200"/>
            </a:lvl1pPr>
          </a:lstStyle>
          <a:p>
            <a:fld id="{A153DAE3-E6D5-440A-A029-6EE5D66B9CD1}" type="slidenum">
              <a:rPr lang="en-US" smtClean="0"/>
              <a:t>‹#›</a:t>
            </a:fld>
            <a:endParaRPr lang="en-US"/>
          </a:p>
        </p:txBody>
      </p:sp>
    </p:spTree>
    <p:extLst>
      <p:ext uri="{BB962C8B-B14F-4D97-AF65-F5344CB8AC3E}">
        <p14:creationId xmlns:p14="http://schemas.microsoft.com/office/powerpoint/2010/main" val="3899713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53DAE3-E6D5-440A-A029-6EE5D66B9CD1}" type="slidenum">
              <a:rPr lang="en-US" smtClean="0"/>
              <a:t>1</a:t>
            </a:fld>
            <a:endParaRPr lang="en-US"/>
          </a:p>
        </p:txBody>
      </p:sp>
    </p:spTree>
    <p:extLst>
      <p:ext uri="{BB962C8B-B14F-4D97-AF65-F5344CB8AC3E}">
        <p14:creationId xmlns:p14="http://schemas.microsoft.com/office/powerpoint/2010/main" val="1885491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Emphasize how many are doing a wonderful job.</a:t>
            </a:r>
          </a:p>
          <a:p>
            <a:pPr marL="0" indent="0">
              <a:buNone/>
            </a:pPr>
            <a:r>
              <a:rPr lang="en-US" dirty="0" smtClean="0"/>
              <a:t>2.</a:t>
            </a:r>
            <a:r>
              <a:rPr lang="en-US" baseline="0" dirty="0" smtClean="0"/>
              <a:t> Emphasize that not only big agencies are responsible for high numbers</a:t>
            </a:r>
          </a:p>
          <a:p>
            <a:pPr marL="0" indent="0">
              <a:buNone/>
            </a:pPr>
            <a:r>
              <a:rPr lang="en-US" baseline="0" dirty="0" smtClean="0"/>
              <a:t>3. Of those agencies that did not have claims filed many of them have active in house ADR procedures and ADR coordinators in constant contact with the ADR bureau and are active in training new employees in conflict resolution</a:t>
            </a:r>
          </a:p>
          <a:p>
            <a:pPr marL="0" indent="0">
              <a:buNone/>
            </a:pPr>
            <a:r>
              <a:rPr lang="en-US" baseline="0" dirty="0" smtClean="0"/>
              <a:t>4. When I first started at ADR – Example of comments in interview. Example of one successful mediation and taking personal responsibility and </a:t>
            </a:r>
            <a:r>
              <a:rPr lang="en-US" baseline="0" dirty="0" err="1" smtClean="0"/>
              <a:t>exictement</a:t>
            </a:r>
            <a:r>
              <a:rPr lang="en-US" baseline="0" dirty="0" smtClean="0"/>
              <a:t>/</a:t>
            </a:r>
            <a:r>
              <a:rPr lang="en-US" baseline="0" dirty="0" err="1" smtClean="0"/>
              <a:t>satisifaction</a:t>
            </a:r>
            <a:r>
              <a:rPr lang="en-US" baseline="0" dirty="0" smtClean="0"/>
              <a:t> from knowing the financial impact of an successful mediation , but also the precious and awesome effect that it can have on the parties involved and their </a:t>
            </a:r>
            <a:r>
              <a:rPr lang="en-US" baseline="0" dirty="0" smtClean="0">
                <a:solidFill>
                  <a:srgbClr val="FF0000"/>
                </a:solidFill>
              </a:rPr>
              <a:t>agency (Anybody noticing a theme (ADR WORKS) and has a lasting impact on an agency and its employee’s health and productivity</a:t>
            </a:r>
          </a:p>
          <a:p>
            <a:pPr marL="0" indent="0">
              <a:buNone/>
            </a:pPr>
            <a:endParaRPr lang="en-US" dirty="0"/>
          </a:p>
        </p:txBody>
      </p:sp>
      <p:sp>
        <p:nvSpPr>
          <p:cNvPr id="4" name="Slide Number Placeholder 3"/>
          <p:cNvSpPr>
            <a:spLocks noGrp="1"/>
          </p:cNvSpPr>
          <p:nvPr>
            <p:ph type="sldNum" sz="quarter" idx="10"/>
          </p:nvPr>
        </p:nvSpPr>
        <p:spPr/>
        <p:txBody>
          <a:bodyPr/>
          <a:lstStyle/>
          <a:p>
            <a:fld id="{A153DAE3-E6D5-440A-A029-6EE5D66B9CD1}" type="slidenum">
              <a:rPr lang="en-US" smtClean="0"/>
              <a:t>12</a:t>
            </a:fld>
            <a:endParaRPr lang="en-US"/>
          </a:p>
        </p:txBody>
      </p:sp>
    </p:spTree>
    <p:extLst>
      <p:ext uri="{BB962C8B-B14F-4D97-AF65-F5344CB8AC3E}">
        <p14:creationId xmlns:p14="http://schemas.microsoft.com/office/powerpoint/2010/main" val="216845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Simply stated</a:t>
            </a:r>
          </a:p>
          <a:p>
            <a:pPr marL="228600" indent="-228600">
              <a:buAutoNum type="arabicPeriod"/>
            </a:pPr>
            <a:r>
              <a:rPr lang="en-US" dirty="0" smtClean="0"/>
              <a:t>Simply</a:t>
            </a:r>
            <a:r>
              <a:rPr lang="en-US" baseline="0" dirty="0" smtClean="0"/>
              <a:t> stated and emphasized that the work needs to be done to lower the top 20 and that was again our goal in analysis</a:t>
            </a:r>
          </a:p>
          <a:p>
            <a:pPr marL="228600" indent="-228600">
              <a:buAutoNum type="arabicPeriod"/>
            </a:pPr>
            <a:r>
              <a:rPr lang="en-US" baseline="0" dirty="0" smtClean="0"/>
              <a:t>Analogy to compare the state to a human body</a:t>
            </a:r>
          </a:p>
          <a:p>
            <a:pPr marL="228600" indent="-228600">
              <a:buAutoNum type="arabicPeriod"/>
            </a:pPr>
            <a:r>
              <a:rPr lang="en-US" baseline="0" dirty="0" smtClean="0"/>
              <a:t>We at RMD specifically ADR and Loss Control are comparable to a Wellness Program or some type of Preventative Care. WE are the appointment you have at </a:t>
            </a:r>
            <a:r>
              <a:rPr lang="en-US" baseline="0" dirty="0" err="1" smtClean="0"/>
              <a:t>theDdr</a:t>
            </a:r>
            <a:r>
              <a:rPr lang="en-US" baseline="0" dirty="0" smtClean="0"/>
              <a:t> who then sends you to a specialist. We are that specialist responsible for keeping each organ or Bureau/ agency healthy and functioning in the RMD Body which then doesn’t make other organs work harder adding stress to the whole body causing poor health.  </a:t>
            </a:r>
            <a:endParaRPr lang="en-US" dirty="0"/>
          </a:p>
        </p:txBody>
      </p:sp>
      <p:sp>
        <p:nvSpPr>
          <p:cNvPr id="4" name="Slide Number Placeholder 3"/>
          <p:cNvSpPr>
            <a:spLocks noGrp="1"/>
          </p:cNvSpPr>
          <p:nvPr>
            <p:ph type="sldNum" sz="quarter" idx="10"/>
          </p:nvPr>
        </p:nvSpPr>
        <p:spPr/>
        <p:txBody>
          <a:bodyPr/>
          <a:lstStyle/>
          <a:p>
            <a:fld id="{A153DAE3-E6D5-440A-A029-6EE5D66B9CD1}" type="slidenum">
              <a:rPr lang="en-US" smtClean="0"/>
              <a:t>13</a:t>
            </a:fld>
            <a:endParaRPr lang="en-US"/>
          </a:p>
        </p:txBody>
      </p:sp>
    </p:spTree>
    <p:extLst>
      <p:ext uri="{BB962C8B-B14F-4D97-AF65-F5344CB8AC3E}">
        <p14:creationId xmlns:p14="http://schemas.microsoft.com/office/powerpoint/2010/main" val="1649953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53DAE3-E6D5-440A-A029-6EE5D66B9CD1}" type="slidenum">
              <a:rPr lang="en-US" smtClean="0"/>
              <a:t>15</a:t>
            </a:fld>
            <a:endParaRPr lang="en-US"/>
          </a:p>
        </p:txBody>
      </p:sp>
    </p:spTree>
    <p:extLst>
      <p:ext uri="{BB962C8B-B14F-4D97-AF65-F5344CB8AC3E}">
        <p14:creationId xmlns:p14="http://schemas.microsoft.com/office/powerpoint/2010/main" val="899496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a:t>
            </a:r>
            <a:r>
              <a:rPr lang="en-US" dirty="0" smtClean="0">
                <a:effectLst/>
              </a:rPr>
              <a:t>The Risk Management Division (RMD) was created by the NM Legislature to protect and conserve the state's human and physical resources and financial assets. RMD provides multi-line insurance coverage programs, loss prevention and control initiatives, dispute prevention and resolution services, and legal defense for the State of New Mexico. The depth and breadth of RMD's programs is substantial and reaches across all of state government.  Covered entities include state agencies and employees, boards and commissions, schools and universities, and participating school districts and local public bodies. These covered entities are diverse in their composition and concerns, and present new challenges in an ever-changing risk environment; they also present opportunities for creative strategies and leveraging of existing resources.  </a:t>
            </a:r>
            <a:r>
              <a:rPr lang="en-US" i="1" dirty="0" smtClean="0">
                <a:effectLst/>
              </a:rPr>
              <a:t>RMD proudly serves the following customers; State Employees, Local Public Bodies, Public Schools and Institutions of Higher Education</a:t>
            </a:r>
            <a:endParaRPr lang="en-US" dirty="0"/>
          </a:p>
        </p:txBody>
      </p:sp>
      <p:sp>
        <p:nvSpPr>
          <p:cNvPr id="4" name="Slide Number Placeholder 3"/>
          <p:cNvSpPr>
            <a:spLocks noGrp="1"/>
          </p:cNvSpPr>
          <p:nvPr>
            <p:ph type="sldNum" sz="quarter" idx="10"/>
          </p:nvPr>
        </p:nvSpPr>
        <p:spPr/>
        <p:txBody>
          <a:bodyPr/>
          <a:lstStyle/>
          <a:p>
            <a:fld id="{A153DAE3-E6D5-440A-A029-6EE5D66B9CD1}" type="slidenum">
              <a:rPr lang="en-US" smtClean="0"/>
              <a:t>2</a:t>
            </a:fld>
            <a:endParaRPr lang="en-US"/>
          </a:p>
        </p:txBody>
      </p:sp>
    </p:spTree>
    <p:extLst>
      <p:ext uri="{BB962C8B-B14F-4D97-AF65-F5344CB8AC3E}">
        <p14:creationId xmlns:p14="http://schemas.microsoft.com/office/powerpoint/2010/main" val="2617770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53DAE3-E6D5-440A-A029-6EE5D66B9CD1}" type="slidenum">
              <a:rPr lang="en-US" smtClean="0"/>
              <a:t>3</a:t>
            </a:fld>
            <a:endParaRPr lang="en-US"/>
          </a:p>
        </p:txBody>
      </p:sp>
    </p:spTree>
    <p:extLst>
      <p:ext uri="{BB962C8B-B14F-4D97-AF65-F5344CB8AC3E}">
        <p14:creationId xmlns:p14="http://schemas.microsoft.com/office/powerpoint/2010/main" val="588061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Provide general direction to state agencies in the Prevention</a:t>
            </a:r>
            <a:r>
              <a:rPr lang="en-US" baseline="0" dirty="0" smtClean="0"/>
              <a:t> &amp; Control </a:t>
            </a:r>
            <a:r>
              <a:rPr lang="en-US" dirty="0" smtClean="0"/>
              <a:t> of insurable losses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Assure Loss</a:t>
            </a:r>
            <a:r>
              <a:rPr lang="en-US" baseline="0" dirty="0" smtClean="0"/>
              <a:t> prevention &amp; Control</a:t>
            </a:r>
            <a:r>
              <a:rPr lang="en-US" dirty="0" smtClean="0"/>
              <a:t> activities become integral part of job &amp; required training of each  worker at each state agency</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Assure that state agencies establish safety and loss prevention and control as a line management responsibility of high priority and report on the execution of this responsibility</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Conduct safety/loss prevention inspections, investigate losses, and provide training in safety and loss avoidance</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Assist with statewide initiative on Alternative</a:t>
            </a:r>
            <a:r>
              <a:rPr lang="en-US" baseline="0" dirty="0" smtClean="0"/>
              <a:t> Dispute Resolution</a:t>
            </a:r>
            <a:endParaRPr lang="en-US"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A153DAE3-E6D5-440A-A029-6EE5D66B9CD1}" type="slidenum">
              <a:rPr lang="en-US" smtClean="0"/>
              <a:t>4</a:t>
            </a:fld>
            <a:endParaRPr lang="en-US"/>
          </a:p>
        </p:txBody>
      </p:sp>
    </p:spTree>
    <p:extLst>
      <p:ext uri="{BB962C8B-B14F-4D97-AF65-F5344CB8AC3E}">
        <p14:creationId xmlns:p14="http://schemas.microsoft.com/office/powerpoint/2010/main" val="2136044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 The NM Tort</a:t>
            </a:r>
            <a:r>
              <a:rPr lang="en-US" b="1" baseline="0" dirty="0" smtClean="0"/>
              <a:t> Claims Act defines which causes of action the State of NM will provide a defense for *</a:t>
            </a: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  Generally, RMD receives notices for claims brought against the state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 A written notice stating the time, place and circumstances of the loss or injury must be presented within 90 days after the occurrence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 Litigation against a governmental entity or public employee for torts must be filed within two years after the date of occurrence</a:t>
            </a:r>
          </a:p>
          <a:p>
            <a:endParaRPr lang="en-US" dirty="0"/>
          </a:p>
        </p:txBody>
      </p:sp>
      <p:sp>
        <p:nvSpPr>
          <p:cNvPr id="4" name="Slide Number Placeholder 3"/>
          <p:cNvSpPr>
            <a:spLocks noGrp="1"/>
          </p:cNvSpPr>
          <p:nvPr>
            <p:ph type="sldNum" sz="quarter" idx="10"/>
          </p:nvPr>
        </p:nvSpPr>
        <p:spPr/>
        <p:txBody>
          <a:bodyPr/>
          <a:lstStyle/>
          <a:p>
            <a:fld id="{A153DAE3-E6D5-440A-A029-6EE5D66B9CD1}" type="slidenum">
              <a:rPr lang="en-US" smtClean="0"/>
              <a:t>6</a:t>
            </a:fld>
            <a:endParaRPr lang="en-US"/>
          </a:p>
        </p:txBody>
      </p:sp>
    </p:spTree>
    <p:extLst>
      <p:ext uri="{BB962C8B-B14F-4D97-AF65-F5344CB8AC3E}">
        <p14:creationId xmlns:p14="http://schemas.microsoft.com/office/powerpoint/2010/main" val="3723913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dirty="0" smtClean="0"/>
              <a:t> *07/01/2007</a:t>
            </a:r>
            <a:r>
              <a:rPr lang="en-US" baseline="0" dirty="0" smtClean="0"/>
              <a:t> – 06/30/2013</a:t>
            </a:r>
            <a:endParaRPr lang="en-US" dirty="0" smtClean="0"/>
          </a:p>
          <a:p>
            <a:pPr marL="0" indent="0">
              <a:buFont typeface="Arial" pitchFamily="34" charset="0"/>
              <a:buNone/>
            </a:pPr>
            <a:endParaRPr lang="en-US" dirty="0" smtClean="0"/>
          </a:p>
          <a:p>
            <a:pPr marL="0" indent="0">
              <a:buFont typeface="Arial" pitchFamily="34" charset="0"/>
              <a:buNone/>
            </a:pPr>
            <a:r>
              <a:rPr lang="en-US" dirty="0" smtClean="0"/>
              <a:t>1. Data produced by IT including every Civil Rights Claim filed with PAC from FY 08 – FY 12</a:t>
            </a:r>
          </a:p>
          <a:p>
            <a:pPr marL="342900" indent="-342900">
              <a:buFont typeface="Arial" pitchFamily="34" charset="0"/>
              <a:buChar char="•"/>
            </a:pPr>
            <a:endParaRPr lang="en-US" dirty="0" smtClean="0"/>
          </a:p>
          <a:p>
            <a:pPr marL="0" indent="0">
              <a:buFont typeface="Arial" pitchFamily="34" charset="0"/>
              <a:buNone/>
            </a:pPr>
            <a:r>
              <a:rPr lang="en-US" dirty="0" smtClean="0"/>
              <a:t>2. The amount of claims generated in those fiscal years was 1,140 which represents a huge amount of data.</a:t>
            </a:r>
            <a:r>
              <a:rPr lang="en-US" baseline="0" dirty="0" smtClean="0"/>
              <a:t> </a:t>
            </a:r>
            <a:endParaRPr lang="en-US" dirty="0" smtClean="0"/>
          </a:p>
          <a:p>
            <a:pPr marL="342900" indent="-342900">
              <a:buFont typeface="Arial" pitchFamily="34" charset="0"/>
              <a:buChar char="•"/>
            </a:pPr>
            <a:endParaRPr lang="en-US" dirty="0" smtClean="0"/>
          </a:p>
          <a:p>
            <a:pPr marL="0" indent="0">
              <a:buFont typeface="Arial" pitchFamily="34" charset="0"/>
              <a:buNone/>
            </a:pPr>
            <a:r>
              <a:rPr lang="en-US" dirty="0" smtClean="0"/>
              <a:t>3. Goal of this analysis was to identify all Employment Related Civil Rights claims and come up with numbers for the total amount of money’s spent handling them and the average cost of an employment related  civil rights claim filed with PAC for the fiscal years mentioned above</a:t>
            </a:r>
          </a:p>
          <a:p>
            <a:pPr marL="342900" indent="-342900">
              <a:buFont typeface="Arial" pitchFamily="34" charset="0"/>
              <a:buChar char="•"/>
            </a:pPr>
            <a:endParaRPr lang="en-US" dirty="0" smtClean="0"/>
          </a:p>
          <a:p>
            <a:pPr marL="0" indent="0">
              <a:buFont typeface="Arial" pitchFamily="34" charset="0"/>
              <a:buNone/>
            </a:pPr>
            <a:r>
              <a:rPr lang="en-US" dirty="0" smtClean="0"/>
              <a:t>4.</a:t>
            </a:r>
            <a:r>
              <a:rPr lang="en-US" baseline="0" dirty="0" smtClean="0"/>
              <a:t> </a:t>
            </a:r>
            <a:r>
              <a:rPr lang="en-US" dirty="0" smtClean="0"/>
              <a:t> Important fact to remember is that the data given to us from IT is a snapshot in time meaning some</a:t>
            </a:r>
            <a:r>
              <a:rPr lang="en-US" baseline="0" dirty="0" smtClean="0"/>
              <a:t> of </a:t>
            </a:r>
            <a:r>
              <a:rPr lang="en-US" dirty="0" smtClean="0"/>
              <a:t>these claims</a:t>
            </a:r>
            <a:r>
              <a:rPr lang="en-US" baseline="0" dirty="0" smtClean="0"/>
              <a:t> are still open. All Employment Related Civil Rights claims pulled from this analysis may or may not be closed which could add to the total amount of money and the averages we have come up with</a:t>
            </a:r>
            <a:endParaRPr lang="en-US" dirty="0" smtClean="0"/>
          </a:p>
          <a:p>
            <a:endParaRPr lang="en-US" dirty="0"/>
          </a:p>
        </p:txBody>
      </p:sp>
      <p:sp>
        <p:nvSpPr>
          <p:cNvPr id="4" name="Slide Number Placeholder 3"/>
          <p:cNvSpPr>
            <a:spLocks noGrp="1"/>
          </p:cNvSpPr>
          <p:nvPr>
            <p:ph type="sldNum" sz="quarter" idx="10"/>
          </p:nvPr>
        </p:nvSpPr>
        <p:spPr/>
        <p:txBody>
          <a:bodyPr/>
          <a:lstStyle/>
          <a:p>
            <a:fld id="{A153DAE3-E6D5-440A-A029-6EE5D66B9CD1}" type="slidenum">
              <a:rPr lang="en-US" smtClean="0"/>
              <a:t>8</a:t>
            </a:fld>
            <a:endParaRPr lang="en-US"/>
          </a:p>
        </p:txBody>
      </p:sp>
    </p:spTree>
    <p:extLst>
      <p:ext uri="{BB962C8B-B14F-4D97-AF65-F5344CB8AC3E}">
        <p14:creationId xmlns:p14="http://schemas.microsoft.com/office/powerpoint/2010/main" val="1906789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A153DAE3-E6D5-440A-A029-6EE5D66B9CD1}" type="slidenum">
              <a:rPr lang="en-US" smtClean="0"/>
              <a:t>9</a:t>
            </a:fld>
            <a:endParaRPr lang="en-US"/>
          </a:p>
        </p:txBody>
      </p:sp>
    </p:spTree>
    <p:extLst>
      <p:ext uri="{BB962C8B-B14F-4D97-AF65-F5344CB8AC3E}">
        <p14:creationId xmlns:p14="http://schemas.microsoft.com/office/powerpoint/2010/main" val="1432630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53DAE3-E6D5-440A-A029-6EE5D66B9CD1}" type="slidenum">
              <a:rPr lang="en-US" smtClean="0"/>
              <a:t>10</a:t>
            </a:fld>
            <a:endParaRPr lang="en-US"/>
          </a:p>
        </p:txBody>
      </p:sp>
    </p:spTree>
    <p:extLst>
      <p:ext uri="{BB962C8B-B14F-4D97-AF65-F5344CB8AC3E}">
        <p14:creationId xmlns:p14="http://schemas.microsoft.com/office/powerpoint/2010/main" val="1778473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dirty="0" smtClean="0"/>
              <a:t>1</a:t>
            </a:r>
            <a:r>
              <a:rPr lang="en-US" cap="small" baseline="0" dirty="0" smtClean="0"/>
              <a:t>. WE COMPARED AGENCIES ONE AND FOUR FROM THE TOP TWENTY LIST FOR THE PURPOSE OF FINDING THE DIFFERENCE IN AGENCIES CLAIM COST SEVERITY </a:t>
            </a:r>
          </a:p>
          <a:p>
            <a:pPr marL="0" indent="0">
              <a:buFont typeface="Arial" pitchFamily="34" charset="0"/>
              <a:buNone/>
            </a:pPr>
            <a:r>
              <a:rPr lang="en-US" dirty="0" smtClean="0"/>
              <a:t> </a:t>
            </a:r>
          </a:p>
          <a:p>
            <a:pPr marL="0" indent="0">
              <a:buFont typeface="Arial" pitchFamily="34" charset="0"/>
              <a:buNone/>
            </a:pPr>
            <a:r>
              <a:rPr lang="en-US" dirty="0" smtClean="0"/>
              <a:t>2. THE INTERSTING FACT IS THAT FOR THE NUMBER 1 AGENCY ON THE TOP TWENTY LIST AN AVERAGE CLAIM COST AROUND 24 THOUSAND DOLLARS. THE NUMBER 4 AGENCY ON THE TOP TWENTY’S CLAIMS AVERAGE IS $83 THOUSAND.</a:t>
            </a:r>
            <a:r>
              <a:rPr lang="en-US" baseline="0" dirty="0" smtClean="0"/>
              <a:t> We are still looking into the cause of this by looking at several factors and will continue to breakdown data to determine the best way to assist all of the agencies in the top 20 lower both number of claims and amount paid out per claim</a:t>
            </a:r>
            <a:endParaRPr lang="en-US" dirty="0" smtClean="0"/>
          </a:p>
          <a:p>
            <a:pPr marL="342900" indent="-342900">
              <a:buFont typeface="Arial" pitchFamily="34" charset="0"/>
              <a:buChar char="•"/>
            </a:pPr>
            <a:endParaRPr lang="en-US" dirty="0" smtClean="0"/>
          </a:p>
          <a:p>
            <a:pPr marL="0" indent="0">
              <a:buFont typeface="Arial" pitchFamily="34" charset="0"/>
              <a:buNone/>
            </a:pPr>
            <a:r>
              <a:rPr lang="en-US" dirty="0" smtClean="0"/>
              <a:t>3. WHY ARE THEY SO DIFFERENT? CAN ADR HELP IN ANY WAY TO LOWER THE CLAIMS WHICH IN TURN LOWERS THE COSTS PER. OUR WORK IS TO LOOK INTO THIS STATEWIDE AND ANALYZE IF WE NEED MORE TRAINING. MORE CONTACT WITH ADR COORDINATORS OR MORE EARLY EMPHASIS ON CIVIL RIGHTS</a:t>
            </a:r>
          </a:p>
          <a:p>
            <a:pPr marL="0" indent="0">
              <a:buFont typeface="Arial" pitchFamily="34" charset="0"/>
              <a:buNone/>
            </a:pPr>
            <a:endParaRPr lang="en-US" dirty="0" smtClean="0"/>
          </a:p>
          <a:p>
            <a:pPr marL="0" indent="0">
              <a:buFont typeface="Arial" pitchFamily="34" charset="0"/>
              <a:buNone/>
            </a:pPr>
            <a:r>
              <a:rPr lang="en-US" dirty="0" smtClean="0"/>
              <a:t>4.</a:t>
            </a:r>
            <a:r>
              <a:rPr lang="en-US" baseline="0" dirty="0" smtClean="0"/>
              <a:t> The names of these agencies have been left out not only in order to not single out any agency, but in order to give you a non bias look at how these top 20 agencies dominate a huge percentage of the Employment Related Civil Rights Claims Totals</a:t>
            </a:r>
          </a:p>
          <a:p>
            <a:pPr marL="0" indent="0">
              <a:buFont typeface="Arial" pitchFamily="34" charset="0"/>
              <a:buNone/>
            </a:pPr>
            <a:endParaRPr lang="en-US" baseline="0" dirty="0" smtClean="0"/>
          </a:p>
          <a:p>
            <a:pPr marL="0" indent="0">
              <a:buFont typeface="Arial" pitchFamily="34" charset="0"/>
              <a:buNone/>
            </a:pPr>
            <a:r>
              <a:rPr lang="en-US" baseline="0" dirty="0" smtClean="0"/>
              <a:t>5. This analysis enabled us to identify the top 20 and form a plan for discussing with individual agencies how to lower these claims and costs and also to make them aware of something that when presented in this format is quite eye opening. For example when we present to agency number 3 we may do it just like this and only state their name but compare them with an agency of comparable size or perhaps break it down to them by types of agencies. </a:t>
            </a:r>
            <a:r>
              <a:rPr lang="en-US" baseline="0" dirty="0" err="1" smtClean="0"/>
              <a:t>Eg</a:t>
            </a:r>
            <a:r>
              <a:rPr lang="en-US" baseline="0" dirty="0" smtClean="0"/>
              <a:t> Law enforcement to Corrections. University compared to another university.  NM Dot broke down by Districts. All this data can be broken down in a multitude of ways allowing us to give an ADR Coordinator,  ATTY/Director or Bureau Chief a look at some possible reasons for claim frequency and severity and some possible ways to reduce</a:t>
            </a:r>
            <a:endParaRPr lang="en-US" dirty="0" smtClean="0"/>
          </a:p>
          <a:p>
            <a:endParaRPr lang="en-US" dirty="0"/>
          </a:p>
        </p:txBody>
      </p:sp>
      <p:sp>
        <p:nvSpPr>
          <p:cNvPr id="4" name="Slide Number Placeholder 3"/>
          <p:cNvSpPr>
            <a:spLocks noGrp="1"/>
          </p:cNvSpPr>
          <p:nvPr>
            <p:ph type="sldNum" sz="quarter" idx="10"/>
          </p:nvPr>
        </p:nvSpPr>
        <p:spPr/>
        <p:txBody>
          <a:bodyPr/>
          <a:lstStyle/>
          <a:p>
            <a:fld id="{A153DAE3-E6D5-440A-A029-6EE5D66B9CD1}" type="slidenum">
              <a:rPr lang="en-US" smtClean="0"/>
              <a:t>11</a:t>
            </a:fld>
            <a:endParaRPr lang="en-US"/>
          </a:p>
        </p:txBody>
      </p:sp>
    </p:spTree>
    <p:extLst>
      <p:ext uri="{BB962C8B-B14F-4D97-AF65-F5344CB8AC3E}">
        <p14:creationId xmlns:p14="http://schemas.microsoft.com/office/powerpoint/2010/main" val="1064722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3653252-B222-4AFF-B24F-2706967BA67A}" type="datetimeFigureOut">
              <a:rPr lang="en-US" smtClean="0"/>
              <a:t>4/30/2014</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BD9C9E8C-F04C-4F5B-8872-E411C92D26A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653252-B222-4AFF-B24F-2706967BA67A}" type="datetimeFigureOut">
              <a:rPr lang="en-US" smtClean="0"/>
              <a:t>4/30/2014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9C9E8C-F04C-4F5B-8872-E411C92D26A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653252-B222-4AFF-B24F-2706967BA67A}" type="datetimeFigureOut">
              <a:rPr lang="en-US" smtClean="0"/>
              <a:t>4/30/2014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9C9E8C-F04C-4F5B-8872-E411C92D26A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653252-B222-4AFF-B24F-2706967BA67A}" type="datetimeFigureOut">
              <a:rPr lang="en-US" smtClean="0"/>
              <a:t>4/30/2014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9C9E8C-F04C-4F5B-8872-E411C92D26A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3653252-B222-4AFF-B24F-2706967BA67A}" type="datetimeFigureOut">
              <a:rPr lang="en-US" smtClean="0"/>
              <a:t>4/30/2014</a:t>
            </a:fld>
            <a:endParaRPr lang="en-US"/>
          </a:p>
        </p:txBody>
      </p:sp>
      <p:sp>
        <p:nvSpPr>
          <p:cNvPr id="8" name="Slide Number Placeholder 7"/>
          <p:cNvSpPr>
            <a:spLocks noGrp="1"/>
          </p:cNvSpPr>
          <p:nvPr>
            <p:ph type="sldNum" sz="quarter" idx="11"/>
          </p:nvPr>
        </p:nvSpPr>
        <p:spPr/>
        <p:txBody>
          <a:bodyPr/>
          <a:lstStyle/>
          <a:p>
            <a:fld id="{BD9C9E8C-F04C-4F5B-8872-E411C92D26A1}"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3653252-B222-4AFF-B24F-2706967BA67A}" type="datetimeFigureOut">
              <a:rPr lang="en-US" smtClean="0"/>
              <a:t>4/30/2014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9C9E8C-F04C-4F5B-8872-E411C92D26A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3653252-B222-4AFF-B24F-2706967BA67A}" type="datetimeFigureOut">
              <a:rPr lang="en-US" smtClean="0"/>
              <a:t>4/30/2014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9C9E8C-F04C-4F5B-8872-E411C92D26A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653252-B222-4AFF-B24F-2706967BA67A}" type="datetimeFigureOut">
              <a:rPr lang="en-US" smtClean="0"/>
              <a:t>4/30/2014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9C9E8C-F04C-4F5B-8872-E411C92D26A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653252-B222-4AFF-B24F-2706967BA67A}" type="datetimeFigureOut">
              <a:rPr lang="en-US" smtClean="0"/>
              <a:t>4/30/2014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9C9E8C-F04C-4F5B-8872-E411C92D26A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653252-B222-4AFF-B24F-2706967BA67A}" type="datetimeFigureOut">
              <a:rPr lang="en-US" smtClean="0"/>
              <a:t>4/30/2014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9C9E8C-F04C-4F5B-8872-E411C92D26A1}"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653252-B222-4AFF-B24F-2706967BA67A}" type="datetimeFigureOut">
              <a:rPr lang="en-US" smtClean="0"/>
              <a:t>4/30/2014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BD9C9E8C-F04C-4F5B-8872-E411C92D26A1}"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B3653252-B222-4AFF-B24F-2706967BA67A}" type="datetimeFigureOut">
              <a:rPr lang="en-US" smtClean="0"/>
              <a:t>4/30/2014</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BD9C9E8C-F04C-4F5B-8872-E411C92D26A1}" type="slidenum">
              <a:rPr lang="en-US" smtClean="0"/>
              <a:t>‹#›</a:t>
            </a:fld>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1"/>
            <a:ext cx="8153400" cy="2362199"/>
          </a:xfrm>
        </p:spPr>
        <p:txBody>
          <a:bodyPr/>
          <a:lstStyle/>
          <a:p>
            <a:pPr algn="ctr"/>
            <a:r>
              <a:rPr lang="en-US" sz="3600" u="sng" dirty="0" smtClean="0"/>
              <a:t>Turning Data into dollars</a:t>
            </a:r>
            <a:endParaRPr lang="en-US" sz="3600" u="sng" dirty="0"/>
          </a:p>
        </p:txBody>
      </p:sp>
      <p:sp>
        <p:nvSpPr>
          <p:cNvPr id="3" name="Subtitle 2"/>
          <p:cNvSpPr>
            <a:spLocks noGrp="1"/>
          </p:cNvSpPr>
          <p:nvPr>
            <p:ph type="subTitle" idx="1"/>
          </p:nvPr>
        </p:nvSpPr>
        <p:spPr>
          <a:xfrm>
            <a:off x="381000" y="2209800"/>
            <a:ext cx="8153400" cy="3733800"/>
          </a:xfrm>
        </p:spPr>
        <p:txBody>
          <a:bodyPr>
            <a:normAutofit/>
          </a:bodyPr>
          <a:lstStyle/>
          <a:p>
            <a:pPr algn="ctr"/>
            <a:endParaRPr lang="en-US" sz="2800" dirty="0">
              <a:solidFill>
                <a:schemeClr val="tx1"/>
              </a:solidFill>
            </a:endParaRPr>
          </a:p>
          <a:p>
            <a:pPr algn="ctr"/>
            <a:r>
              <a:rPr lang="en-US" sz="3000" dirty="0" smtClean="0">
                <a:solidFill>
                  <a:schemeClr val="tx1"/>
                </a:solidFill>
              </a:rPr>
              <a:t>State of new Mexico</a:t>
            </a:r>
          </a:p>
          <a:p>
            <a:pPr algn="ctr"/>
            <a:r>
              <a:rPr lang="en-US" sz="3000" dirty="0" smtClean="0">
                <a:solidFill>
                  <a:schemeClr val="tx1"/>
                </a:solidFill>
              </a:rPr>
              <a:t>General Services Department</a:t>
            </a:r>
          </a:p>
          <a:p>
            <a:pPr algn="ctr"/>
            <a:r>
              <a:rPr lang="en-US" sz="3000" dirty="0" smtClean="0">
                <a:solidFill>
                  <a:schemeClr val="tx1"/>
                </a:solidFill>
              </a:rPr>
              <a:t>risk management division</a:t>
            </a:r>
          </a:p>
          <a:p>
            <a:pPr algn="ctr"/>
            <a:endParaRPr lang="en-US" sz="1900" dirty="0" smtClean="0"/>
          </a:p>
          <a:p>
            <a:pPr algn="ctr"/>
            <a:r>
              <a:rPr lang="en-US" sz="1900" dirty="0" smtClean="0"/>
              <a:t>Pedro archuleta</a:t>
            </a:r>
          </a:p>
          <a:p>
            <a:pPr algn="ctr"/>
            <a:endParaRPr lang="en-US" sz="1900" dirty="0"/>
          </a:p>
        </p:txBody>
      </p:sp>
    </p:spTree>
    <p:extLst>
      <p:ext uri="{BB962C8B-B14F-4D97-AF65-F5344CB8AC3E}">
        <p14:creationId xmlns:p14="http://schemas.microsoft.com/office/powerpoint/2010/main" val="39295453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153400" cy="609600"/>
          </a:xfrm>
        </p:spPr>
        <p:txBody>
          <a:bodyPr>
            <a:noAutofit/>
          </a:bodyPr>
          <a:lstStyle/>
          <a:p>
            <a:pPr algn="ctr"/>
            <a:r>
              <a:rPr lang="en-US" u="sng" dirty="0" smtClean="0"/>
              <a:t>Impact of data</a:t>
            </a:r>
            <a:endParaRPr lang="en-US" u="sng" dirty="0"/>
          </a:p>
        </p:txBody>
      </p:sp>
      <p:sp>
        <p:nvSpPr>
          <p:cNvPr id="3" name="Content Placeholder 2"/>
          <p:cNvSpPr>
            <a:spLocks noGrp="1"/>
          </p:cNvSpPr>
          <p:nvPr>
            <p:ph idx="1"/>
          </p:nvPr>
        </p:nvSpPr>
        <p:spPr>
          <a:xfrm>
            <a:off x="152400" y="1066800"/>
            <a:ext cx="8686800" cy="5562600"/>
          </a:xfrm>
        </p:spPr>
        <p:txBody>
          <a:bodyPr>
            <a:normAutofit/>
          </a:bodyPr>
          <a:lstStyle/>
          <a:p>
            <a:pPr marL="342900" indent="-342900">
              <a:buFont typeface="Arial" pitchFamily="34" charset="0"/>
              <a:buChar char="•"/>
            </a:pPr>
            <a:r>
              <a:rPr lang="en-US" sz="2400" dirty="0"/>
              <a:t>Aggregate “</a:t>
            </a:r>
            <a:r>
              <a:rPr lang="en-US" sz="2400" i="1" dirty="0"/>
              <a:t>total incurred</a:t>
            </a:r>
            <a:r>
              <a:rPr lang="en-US" sz="2400" dirty="0"/>
              <a:t>” cost of over $21 </a:t>
            </a:r>
            <a:r>
              <a:rPr lang="en-US" sz="2400" dirty="0" smtClean="0"/>
              <a:t>Million for the 448 Employment Related Civil Rights Claims</a:t>
            </a:r>
          </a:p>
          <a:p>
            <a:pPr marL="342900" indent="-342900">
              <a:buFont typeface="Arial" pitchFamily="34" charset="0"/>
              <a:buChar char="•"/>
            </a:pPr>
            <a:r>
              <a:rPr lang="en-US" sz="2400" dirty="0" smtClean="0"/>
              <a:t>An average </a:t>
            </a:r>
            <a:r>
              <a:rPr lang="en-US" sz="2400" dirty="0"/>
              <a:t>of &gt;</a:t>
            </a:r>
            <a:r>
              <a:rPr lang="en-US" sz="2400" dirty="0" smtClean="0"/>
              <a:t> </a:t>
            </a:r>
            <a:r>
              <a:rPr lang="en-US" sz="2400" dirty="0">
                <a:solidFill>
                  <a:srgbClr val="FF0000"/>
                </a:solidFill>
              </a:rPr>
              <a:t>$47 thousand </a:t>
            </a:r>
            <a:r>
              <a:rPr lang="en-US" sz="2400" dirty="0" smtClean="0"/>
              <a:t>/per Employment-Related CR claim</a:t>
            </a:r>
          </a:p>
          <a:p>
            <a:pPr marL="342900" indent="-342900">
              <a:buFont typeface="Arial" pitchFamily="34" charset="0"/>
              <a:buChar char="•"/>
            </a:pPr>
            <a:r>
              <a:rPr lang="en-US" sz="2400" dirty="0" smtClean="0"/>
              <a:t>In FY12: Of the $66 million charged to the entire “pool” for total insurance premiums, </a:t>
            </a:r>
            <a:r>
              <a:rPr lang="en-US" sz="2400" dirty="0" smtClean="0">
                <a:solidFill>
                  <a:srgbClr val="FF0000"/>
                </a:solidFill>
              </a:rPr>
              <a:t>$10 </a:t>
            </a:r>
            <a:r>
              <a:rPr lang="en-US" sz="2400" dirty="0" smtClean="0"/>
              <a:t>million was just for Civil Rights liability</a:t>
            </a:r>
          </a:p>
          <a:p>
            <a:pPr marL="342900" indent="-342900">
              <a:buFont typeface="Arial" pitchFamily="34" charset="0"/>
              <a:buChar char="•"/>
            </a:pPr>
            <a:r>
              <a:rPr lang="en-US" sz="2400" dirty="0" smtClean="0"/>
              <a:t>In FY13: Of the $61 million charged to the entire “pool” for total </a:t>
            </a:r>
            <a:r>
              <a:rPr lang="en-US" sz="2400" dirty="0"/>
              <a:t>i</a:t>
            </a:r>
            <a:r>
              <a:rPr lang="en-US" sz="2400" dirty="0" smtClean="0"/>
              <a:t>nsurance premiums, </a:t>
            </a:r>
            <a:r>
              <a:rPr lang="en-US" sz="2400" dirty="0" smtClean="0">
                <a:solidFill>
                  <a:srgbClr val="FF0000"/>
                </a:solidFill>
              </a:rPr>
              <a:t>$9.8 </a:t>
            </a:r>
            <a:r>
              <a:rPr lang="en-US" sz="2400" dirty="0" smtClean="0"/>
              <a:t>million was just for</a:t>
            </a:r>
            <a:r>
              <a:rPr lang="en-US" sz="2400" dirty="0" smtClean="0">
                <a:solidFill>
                  <a:srgbClr val="FF0000"/>
                </a:solidFill>
              </a:rPr>
              <a:t> </a:t>
            </a:r>
            <a:r>
              <a:rPr lang="en-US" sz="2400" dirty="0" smtClean="0"/>
              <a:t>Civil Rights liability</a:t>
            </a:r>
          </a:p>
          <a:p>
            <a:pPr marL="342900" indent="-342900">
              <a:buFont typeface="Arial" pitchFamily="34" charset="0"/>
              <a:buChar char="•"/>
            </a:pPr>
            <a:r>
              <a:rPr lang="en-US" sz="2400" dirty="0" smtClean="0"/>
              <a:t>In FY14: Of the $60 million charged to the entire “pool” for total </a:t>
            </a:r>
            <a:r>
              <a:rPr lang="en-US" sz="2400" dirty="0"/>
              <a:t>i</a:t>
            </a:r>
            <a:r>
              <a:rPr lang="en-US" sz="2400" dirty="0" smtClean="0"/>
              <a:t>nsurance premiums, </a:t>
            </a:r>
            <a:r>
              <a:rPr lang="en-US" sz="2400" dirty="0" smtClean="0">
                <a:solidFill>
                  <a:srgbClr val="FF0000"/>
                </a:solidFill>
              </a:rPr>
              <a:t>$9.8 </a:t>
            </a:r>
            <a:r>
              <a:rPr lang="en-US" sz="2400" dirty="0" smtClean="0"/>
              <a:t>million was just for Civil Rights liability </a:t>
            </a:r>
            <a:endParaRPr lang="en-US" dirty="0" smtClean="0"/>
          </a:p>
          <a:p>
            <a:pPr marL="342900" indent="-342900">
              <a:buFont typeface="Arial" pitchFamily="34" charset="0"/>
              <a:buChar char="•"/>
            </a:pPr>
            <a:endParaRPr lang="en-US" dirty="0" smtClean="0"/>
          </a:p>
          <a:p>
            <a:pPr marL="342900" indent="-342900">
              <a:buFont typeface="Arial" pitchFamily="34" charset="0"/>
              <a:buChar char="•"/>
            </a:pPr>
            <a:endParaRPr lang="en-US" dirty="0"/>
          </a:p>
          <a:p>
            <a:pPr marL="342900" indent="-342900">
              <a:buFont typeface="Arial" pitchFamily="34" charset="0"/>
              <a:buChar char="•"/>
            </a:pPr>
            <a:endParaRPr lang="en-US" dirty="0"/>
          </a:p>
        </p:txBody>
      </p:sp>
    </p:spTree>
    <p:extLst>
      <p:ext uri="{BB962C8B-B14F-4D97-AF65-F5344CB8AC3E}">
        <p14:creationId xmlns:p14="http://schemas.microsoft.com/office/powerpoint/2010/main" val="25484333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381000"/>
            <a:ext cx="8153400" cy="381000"/>
          </a:xfrm>
        </p:spPr>
        <p:txBody>
          <a:bodyPr>
            <a:noAutofit/>
          </a:bodyPr>
          <a:lstStyle/>
          <a:p>
            <a:pPr algn="ctr"/>
            <a:r>
              <a:rPr lang="en-US" dirty="0" smtClean="0"/>
              <a:t> </a:t>
            </a:r>
            <a:endParaRPr lang="en-US" u="sng" dirty="0"/>
          </a:p>
        </p:txBody>
      </p:sp>
      <p:sp>
        <p:nvSpPr>
          <p:cNvPr id="3" name="Content Placeholder 2"/>
          <p:cNvSpPr>
            <a:spLocks noGrp="1"/>
          </p:cNvSpPr>
          <p:nvPr>
            <p:ph idx="1"/>
          </p:nvPr>
        </p:nvSpPr>
        <p:spPr>
          <a:xfrm>
            <a:off x="381000" y="76200"/>
            <a:ext cx="7772400" cy="6934200"/>
          </a:xfrm>
        </p:spPr>
        <p:txBody>
          <a:bodyPr>
            <a:normAutofit fontScale="77500" lnSpcReduction="20000"/>
          </a:bodyPr>
          <a:lstStyle/>
          <a:p>
            <a:r>
              <a:rPr lang="en-US" dirty="0"/>
              <a:t>	</a:t>
            </a:r>
            <a:r>
              <a:rPr lang="en-US" dirty="0" smtClean="0"/>
              <a:t>               </a:t>
            </a:r>
            <a:r>
              <a:rPr lang="en-US" sz="2600" u="sng" dirty="0" smtClean="0">
                <a:solidFill>
                  <a:srgbClr val="FF0000"/>
                </a:solidFill>
              </a:rPr>
              <a:t>Agency</a:t>
            </a:r>
            <a:r>
              <a:rPr lang="en-US" sz="2600" dirty="0" smtClean="0">
                <a:solidFill>
                  <a:srgbClr val="FF0000"/>
                </a:solidFill>
              </a:rPr>
              <a:t> </a:t>
            </a:r>
            <a:r>
              <a:rPr lang="en-US" sz="2600" dirty="0">
                <a:solidFill>
                  <a:srgbClr val="FF0000"/>
                </a:solidFill>
              </a:rPr>
              <a:t> </a:t>
            </a:r>
            <a:r>
              <a:rPr lang="en-US" sz="2600" dirty="0" smtClean="0">
                <a:solidFill>
                  <a:srgbClr val="FF0000"/>
                </a:solidFill>
              </a:rPr>
              <a:t>             </a:t>
            </a:r>
            <a:r>
              <a:rPr lang="en-US" sz="2600" u="sng" dirty="0" smtClean="0">
                <a:solidFill>
                  <a:srgbClr val="FF0000"/>
                </a:solidFill>
              </a:rPr>
              <a:t># Of Claims</a:t>
            </a:r>
            <a:r>
              <a:rPr lang="en-US" sz="2600" dirty="0" smtClean="0"/>
              <a:t>	    </a:t>
            </a:r>
            <a:r>
              <a:rPr lang="en-US" sz="2600" u="sng" dirty="0" smtClean="0">
                <a:solidFill>
                  <a:srgbClr val="FF0000"/>
                </a:solidFill>
              </a:rPr>
              <a:t>Total $</a:t>
            </a:r>
            <a:endParaRPr lang="en-US" sz="2600" u="sng" dirty="0">
              <a:solidFill>
                <a:srgbClr val="FF0000"/>
              </a:solidFill>
            </a:endParaRPr>
          </a:p>
          <a:p>
            <a:r>
              <a:rPr lang="en-US" dirty="0" smtClean="0"/>
              <a:t>                                 Agency 1                           53</a:t>
            </a:r>
            <a:r>
              <a:rPr lang="en-US" dirty="0"/>
              <a:t>	</a:t>
            </a:r>
            <a:r>
              <a:rPr lang="en-US" dirty="0" smtClean="0"/>
              <a:t>                  $1,246,644</a:t>
            </a:r>
          </a:p>
          <a:p>
            <a:r>
              <a:rPr lang="en-US" dirty="0" smtClean="0"/>
              <a:t>                                 Agency 2	            39                  $2,575,886</a:t>
            </a:r>
          </a:p>
          <a:p>
            <a:r>
              <a:rPr lang="en-US" dirty="0" smtClean="0"/>
              <a:t>                                 Agency 3                           27                     $842,183</a:t>
            </a:r>
          </a:p>
          <a:p>
            <a:r>
              <a:rPr lang="en-US" dirty="0" smtClean="0"/>
              <a:t>                                 Agency 4                           23</a:t>
            </a:r>
            <a:r>
              <a:rPr lang="en-US" dirty="0"/>
              <a:t>	</a:t>
            </a:r>
            <a:r>
              <a:rPr lang="en-US" dirty="0" smtClean="0"/>
              <a:t>                  $1,903,035</a:t>
            </a:r>
            <a:endParaRPr lang="en-US" dirty="0"/>
          </a:p>
          <a:p>
            <a:r>
              <a:rPr lang="en-US" dirty="0" smtClean="0"/>
              <a:t>                                 Agency 5</a:t>
            </a:r>
            <a:r>
              <a:rPr lang="en-US" dirty="0"/>
              <a:t>	</a:t>
            </a:r>
            <a:r>
              <a:rPr lang="en-US" dirty="0" smtClean="0"/>
              <a:t>            20  </a:t>
            </a:r>
            <a:r>
              <a:rPr lang="en-US" dirty="0"/>
              <a:t>	</a:t>
            </a:r>
            <a:r>
              <a:rPr lang="en-US" dirty="0" smtClean="0"/>
              <a:t>     $662,353</a:t>
            </a:r>
            <a:endParaRPr lang="en-US" dirty="0"/>
          </a:p>
          <a:p>
            <a:r>
              <a:rPr lang="en-US" dirty="0" smtClean="0"/>
              <a:t>                                 Agency 6</a:t>
            </a:r>
            <a:r>
              <a:rPr lang="en-US" dirty="0"/>
              <a:t>	</a:t>
            </a:r>
            <a:r>
              <a:rPr lang="en-US" dirty="0" smtClean="0"/>
              <a:t>            20</a:t>
            </a:r>
            <a:r>
              <a:rPr lang="en-US" dirty="0"/>
              <a:t>	</a:t>
            </a:r>
            <a:r>
              <a:rPr lang="en-US" dirty="0" smtClean="0"/>
              <a:t>                     $236,884</a:t>
            </a:r>
            <a:endParaRPr lang="en-US" dirty="0"/>
          </a:p>
          <a:p>
            <a:r>
              <a:rPr lang="en-US" dirty="0" smtClean="0"/>
              <a:t>                                 Agency 7</a:t>
            </a:r>
            <a:r>
              <a:rPr lang="en-US" dirty="0"/>
              <a:t> </a:t>
            </a:r>
            <a:r>
              <a:rPr lang="en-US" dirty="0" smtClean="0"/>
              <a:t>                          17 </a:t>
            </a:r>
            <a:r>
              <a:rPr lang="en-US" dirty="0"/>
              <a:t>	</a:t>
            </a:r>
            <a:r>
              <a:rPr lang="en-US" dirty="0" smtClean="0"/>
              <a:t>  $1,685,839</a:t>
            </a:r>
            <a:endParaRPr lang="en-US" dirty="0"/>
          </a:p>
          <a:p>
            <a:r>
              <a:rPr lang="en-US" dirty="0" smtClean="0"/>
              <a:t>                                 Agency 8</a:t>
            </a:r>
            <a:r>
              <a:rPr lang="en-US" dirty="0"/>
              <a:t>	</a:t>
            </a:r>
            <a:r>
              <a:rPr lang="en-US" dirty="0" smtClean="0"/>
              <a:t>            16 </a:t>
            </a:r>
            <a:r>
              <a:rPr lang="en-US" dirty="0"/>
              <a:t>	</a:t>
            </a:r>
            <a:r>
              <a:rPr lang="en-US" dirty="0" smtClean="0"/>
              <a:t>     $270,416</a:t>
            </a:r>
            <a:endParaRPr lang="en-US" dirty="0"/>
          </a:p>
          <a:p>
            <a:r>
              <a:rPr lang="en-US" dirty="0" smtClean="0"/>
              <a:t>                                 Agency 9</a:t>
            </a:r>
            <a:r>
              <a:rPr lang="en-US" dirty="0"/>
              <a:t>	</a:t>
            </a:r>
            <a:r>
              <a:rPr lang="en-US" dirty="0" smtClean="0"/>
              <a:t>            14 </a:t>
            </a:r>
            <a:r>
              <a:rPr lang="en-US" dirty="0"/>
              <a:t>	</a:t>
            </a:r>
            <a:r>
              <a:rPr lang="en-US" dirty="0" smtClean="0"/>
              <a:t>  $1,214,750</a:t>
            </a:r>
            <a:endParaRPr lang="en-US" dirty="0"/>
          </a:p>
          <a:p>
            <a:r>
              <a:rPr lang="en-US" dirty="0" smtClean="0"/>
              <a:t>                                 Agency 10</a:t>
            </a:r>
            <a:r>
              <a:rPr lang="en-US" dirty="0"/>
              <a:t>	</a:t>
            </a:r>
            <a:r>
              <a:rPr lang="en-US" dirty="0" smtClean="0"/>
              <a:t>            12 </a:t>
            </a:r>
            <a:r>
              <a:rPr lang="en-US" dirty="0"/>
              <a:t>	</a:t>
            </a:r>
            <a:r>
              <a:rPr lang="en-US" dirty="0" smtClean="0"/>
              <a:t>  $1,436,558</a:t>
            </a:r>
            <a:endParaRPr lang="en-US" dirty="0"/>
          </a:p>
          <a:p>
            <a:r>
              <a:rPr lang="en-US" dirty="0" smtClean="0"/>
              <a:t>                                 Agency 11</a:t>
            </a:r>
            <a:r>
              <a:rPr lang="en-US" dirty="0"/>
              <a:t>	</a:t>
            </a:r>
            <a:r>
              <a:rPr lang="en-US" dirty="0" smtClean="0"/>
              <a:t> </a:t>
            </a:r>
            <a:r>
              <a:rPr lang="en-US" dirty="0"/>
              <a:t> </a:t>
            </a:r>
            <a:r>
              <a:rPr lang="en-US" dirty="0" smtClean="0"/>
              <a:t>          12 </a:t>
            </a:r>
            <a:r>
              <a:rPr lang="en-US" dirty="0"/>
              <a:t>	</a:t>
            </a:r>
            <a:r>
              <a:rPr lang="en-US" dirty="0" smtClean="0"/>
              <a:t>     $563,210</a:t>
            </a:r>
            <a:endParaRPr lang="en-US" dirty="0"/>
          </a:p>
          <a:p>
            <a:r>
              <a:rPr lang="en-US" dirty="0" smtClean="0"/>
              <a:t>                                 Agency 12</a:t>
            </a:r>
            <a:r>
              <a:rPr lang="en-US" dirty="0"/>
              <a:t>	</a:t>
            </a:r>
            <a:r>
              <a:rPr lang="en-US" dirty="0" smtClean="0"/>
              <a:t>            11          </a:t>
            </a:r>
            <a:r>
              <a:rPr lang="en-US" dirty="0"/>
              <a:t>	</a:t>
            </a:r>
            <a:r>
              <a:rPr lang="en-US" dirty="0" smtClean="0"/>
              <a:t>     $223,574</a:t>
            </a:r>
            <a:endParaRPr lang="en-US" dirty="0"/>
          </a:p>
          <a:p>
            <a:r>
              <a:rPr lang="en-US" dirty="0" smtClean="0"/>
              <a:t>                                 Agency 13</a:t>
            </a:r>
            <a:r>
              <a:rPr lang="en-US" dirty="0"/>
              <a:t>	</a:t>
            </a:r>
            <a:r>
              <a:rPr lang="en-US" dirty="0" smtClean="0"/>
              <a:t>            10 </a:t>
            </a:r>
            <a:r>
              <a:rPr lang="en-US" dirty="0"/>
              <a:t>	</a:t>
            </a:r>
            <a:r>
              <a:rPr lang="en-US" dirty="0" smtClean="0"/>
              <a:t>     $812,918</a:t>
            </a:r>
            <a:endParaRPr lang="en-US" dirty="0"/>
          </a:p>
          <a:p>
            <a:r>
              <a:rPr lang="en-US" dirty="0" smtClean="0"/>
              <a:t>                                 Agency 14</a:t>
            </a:r>
            <a:r>
              <a:rPr lang="en-US" dirty="0"/>
              <a:t>	 </a:t>
            </a:r>
            <a:r>
              <a:rPr lang="en-US" dirty="0" smtClean="0"/>
              <a:t>             9 </a:t>
            </a:r>
            <a:r>
              <a:rPr lang="en-US" dirty="0"/>
              <a:t>	</a:t>
            </a:r>
            <a:r>
              <a:rPr lang="en-US" dirty="0" smtClean="0"/>
              <a:t>     $331,531</a:t>
            </a:r>
            <a:endParaRPr lang="en-US" dirty="0"/>
          </a:p>
          <a:p>
            <a:r>
              <a:rPr lang="en-US" dirty="0" smtClean="0"/>
              <a:t>                                 Agency 15</a:t>
            </a:r>
            <a:r>
              <a:rPr lang="en-US" dirty="0"/>
              <a:t>	 </a:t>
            </a:r>
            <a:r>
              <a:rPr lang="en-US" dirty="0" smtClean="0"/>
              <a:t>             7</a:t>
            </a:r>
            <a:r>
              <a:rPr lang="en-US" dirty="0"/>
              <a:t>	</a:t>
            </a:r>
            <a:r>
              <a:rPr lang="en-US" dirty="0" smtClean="0"/>
              <a:t>                     $408,291</a:t>
            </a:r>
            <a:endParaRPr lang="en-US" dirty="0"/>
          </a:p>
          <a:p>
            <a:r>
              <a:rPr lang="en-US" dirty="0" smtClean="0"/>
              <a:t>                                 Agency 16</a:t>
            </a:r>
            <a:r>
              <a:rPr lang="en-US" dirty="0"/>
              <a:t>	 </a:t>
            </a:r>
            <a:r>
              <a:rPr lang="en-US" dirty="0" smtClean="0"/>
              <a:t>             7                     $570,037</a:t>
            </a:r>
            <a:endParaRPr lang="en-US" dirty="0"/>
          </a:p>
          <a:p>
            <a:r>
              <a:rPr lang="en-US" dirty="0" smtClean="0"/>
              <a:t>                                 Agency 17</a:t>
            </a:r>
            <a:r>
              <a:rPr lang="en-US" dirty="0"/>
              <a:t>	 </a:t>
            </a:r>
            <a:r>
              <a:rPr lang="en-US" dirty="0" smtClean="0"/>
              <a:t>             6 </a:t>
            </a:r>
            <a:r>
              <a:rPr lang="en-US" dirty="0"/>
              <a:t>	</a:t>
            </a:r>
            <a:r>
              <a:rPr lang="en-US" dirty="0" smtClean="0"/>
              <a:t>     $187,380</a:t>
            </a:r>
            <a:endParaRPr lang="en-US" dirty="0"/>
          </a:p>
          <a:p>
            <a:r>
              <a:rPr lang="en-US" dirty="0" smtClean="0"/>
              <a:t>                                 Agency 18</a:t>
            </a:r>
            <a:r>
              <a:rPr lang="en-US" dirty="0"/>
              <a:t> </a:t>
            </a:r>
            <a:r>
              <a:rPr lang="en-US" dirty="0" smtClean="0"/>
              <a:t>                          6 </a:t>
            </a:r>
            <a:r>
              <a:rPr lang="en-US" dirty="0"/>
              <a:t>	</a:t>
            </a:r>
            <a:r>
              <a:rPr lang="en-US" dirty="0" smtClean="0"/>
              <a:t>     $575,828</a:t>
            </a:r>
            <a:endParaRPr lang="en-US" dirty="0"/>
          </a:p>
          <a:p>
            <a:r>
              <a:rPr lang="en-US" dirty="0" smtClean="0"/>
              <a:t>                                 Agency 19</a:t>
            </a:r>
            <a:r>
              <a:rPr lang="en-US" dirty="0"/>
              <a:t> </a:t>
            </a:r>
            <a:r>
              <a:rPr lang="en-US" dirty="0" smtClean="0"/>
              <a:t>                          6 </a:t>
            </a:r>
            <a:r>
              <a:rPr lang="en-US" dirty="0"/>
              <a:t>	</a:t>
            </a:r>
            <a:r>
              <a:rPr lang="en-US" dirty="0" smtClean="0"/>
              <a:t>     $184,524</a:t>
            </a:r>
            <a:endParaRPr lang="en-US" dirty="0"/>
          </a:p>
          <a:p>
            <a:r>
              <a:rPr lang="en-US" dirty="0" smtClean="0"/>
              <a:t>                                 Agency 20</a:t>
            </a:r>
            <a:r>
              <a:rPr lang="en-US" dirty="0"/>
              <a:t> </a:t>
            </a:r>
            <a:r>
              <a:rPr lang="en-US" dirty="0" smtClean="0"/>
              <a:t>                          6 </a:t>
            </a:r>
            <a:r>
              <a:rPr lang="en-US" dirty="0"/>
              <a:t>	</a:t>
            </a:r>
            <a:r>
              <a:rPr lang="en-US" dirty="0" smtClean="0"/>
              <a:t>     $384,621</a:t>
            </a:r>
            <a:endParaRPr lang="en-US" dirty="0"/>
          </a:p>
          <a:p>
            <a:endParaRPr lang="en-US" dirty="0"/>
          </a:p>
        </p:txBody>
      </p:sp>
    </p:spTree>
    <p:extLst>
      <p:ext uri="{BB962C8B-B14F-4D97-AF65-F5344CB8AC3E}">
        <p14:creationId xmlns:p14="http://schemas.microsoft.com/office/powerpoint/2010/main" val="34370535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82000" cy="685800"/>
          </a:xfrm>
        </p:spPr>
        <p:txBody>
          <a:bodyPr>
            <a:normAutofit fontScale="90000"/>
          </a:bodyPr>
          <a:lstStyle/>
          <a:p>
            <a:pPr algn="ctr"/>
            <a:r>
              <a:rPr lang="en-US" u="sng" dirty="0" smtClean="0"/>
              <a:t>Every </a:t>
            </a:r>
            <a:r>
              <a:rPr lang="en-US" sz="4400" u="sng" dirty="0" smtClean="0"/>
              <a:t>body</a:t>
            </a:r>
            <a:r>
              <a:rPr lang="en-US" u="sng" dirty="0" smtClean="0"/>
              <a:t> hurts ( </a:t>
            </a:r>
            <a:r>
              <a:rPr lang="en-US" i="1" u="sng" dirty="0" smtClean="0"/>
              <a:t>ouch </a:t>
            </a:r>
            <a:r>
              <a:rPr lang="en-US" u="sng" dirty="0" smtClean="0"/>
              <a:t>)</a:t>
            </a:r>
            <a:endParaRPr lang="en-US" u="sng" dirty="0"/>
          </a:p>
        </p:txBody>
      </p:sp>
      <p:sp>
        <p:nvSpPr>
          <p:cNvPr id="3" name="Content Placeholder 2"/>
          <p:cNvSpPr>
            <a:spLocks noGrp="1"/>
          </p:cNvSpPr>
          <p:nvPr>
            <p:ph idx="1"/>
          </p:nvPr>
        </p:nvSpPr>
        <p:spPr>
          <a:xfrm>
            <a:off x="152400" y="1295400"/>
            <a:ext cx="8610600" cy="5410200"/>
          </a:xfrm>
        </p:spPr>
        <p:txBody>
          <a:bodyPr>
            <a:noAutofit/>
          </a:bodyPr>
          <a:lstStyle/>
          <a:p>
            <a:pPr marL="342900" indent="-342900">
              <a:buFont typeface="Arial" pitchFamily="34" charset="0"/>
              <a:buChar char="•"/>
            </a:pPr>
            <a:r>
              <a:rPr lang="en-US" sz="2800" dirty="0" smtClean="0"/>
              <a:t>Of the 150+ entities the RMD insures, 78 had an employment-related CR claim filed from FY 08 – 12, meaning over HALF of all of agencies insured </a:t>
            </a:r>
            <a:r>
              <a:rPr lang="en-US" sz="2800" i="1" dirty="0" smtClean="0"/>
              <a:t>did not have a single claim filed</a:t>
            </a:r>
          </a:p>
          <a:p>
            <a:pPr marL="342900" indent="-342900">
              <a:buFont typeface="Arial" pitchFamily="34" charset="0"/>
              <a:buChar char="•"/>
            </a:pPr>
            <a:endParaRPr lang="en-US" sz="1000" dirty="0" smtClean="0"/>
          </a:p>
          <a:p>
            <a:pPr marL="342900" indent="-342900">
              <a:buFont typeface="Arial" pitchFamily="34" charset="0"/>
              <a:buChar char="•"/>
            </a:pPr>
            <a:r>
              <a:rPr lang="en-US" sz="2800" dirty="0" smtClean="0"/>
              <a:t>Not all of these agencies are small; some have FTE counts in the hundreds</a:t>
            </a:r>
          </a:p>
          <a:p>
            <a:pPr marL="342900" indent="-342900">
              <a:buFont typeface="Arial" pitchFamily="34" charset="0"/>
              <a:buChar char="•"/>
            </a:pPr>
            <a:endParaRPr lang="en-US" sz="1000" dirty="0" smtClean="0"/>
          </a:p>
          <a:p>
            <a:pPr marL="342900" indent="-342900">
              <a:buFont typeface="Arial" pitchFamily="34" charset="0"/>
              <a:buChar char="•"/>
            </a:pPr>
            <a:r>
              <a:rPr lang="en-US" sz="2800" dirty="0" smtClean="0"/>
              <a:t>Possible reasons for agencies without a claim </a:t>
            </a:r>
          </a:p>
          <a:p>
            <a:pPr marL="342900" indent="-342900">
              <a:buFont typeface="Arial" pitchFamily="34" charset="0"/>
              <a:buChar char="•"/>
            </a:pPr>
            <a:endParaRPr lang="en-US" sz="1000" dirty="0" smtClean="0">
              <a:solidFill>
                <a:srgbClr val="FF0000"/>
              </a:solidFill>
            </a:endParaRPr>
          </a:p>
          <a:p>
            <a:pPr algn="ctr"/>
            <a:r>
              <a:rPr lang="en-US" sz="2800" dirty="0" smtClean="0">
                <a:solidFill>
                  <a:srgbClr val="FF0000"/>
                </a:solidFill>
              </a:rPr>
              <a:t>One reason:  ADR WORKS! </a:t>
            </a:r>
          </a:p>
        </p:txBody>
      </p:sp>
    </p:spTree>
    <p:extLst>
      <p:ext uri="{BB962C8B-B14F-4D97-AF65-F5344CB8AC3E}">
        <p14:creationId xmlns:p14="http://schemas.microsoft.com/office/powerpoint/2010/main" val="27117409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534400" cy="990282"/>
          </a:xfrm>
        </p:spPr>
        <p:txBody>
          <a:bodyPr>
            <a:normAutofit fontScale="90000"/>
          </a:bodyPr>
          <a:lstStyle/>
          <a:p>
            <a:pPr algn="ctr"/>
            <a:r>
              <a:rPr lang="en-US" u="sng" dirty="0" smtClean="0"/>
              <a:t>ORGANS FAILING IN</a:t>
            </a:r>
            <a:br>
              <a:rPr lang="en-US" u="sng" dirty="0" smtClean="0"/>
            </a:br>
            <a:r>
              <a:rPr lang="en-US" u="sng" dirty="0" smtClean="0"/>
              <a:t> THE state of nm BODY</a:t>
            </a:r>
            <a:endParaRPr lang="en-US" u="sng" dirty="0"/>
          </a:p>
        </p:txBody>
      </p:sp>
      <p:sp>
        <p:nvSpPr>
          <p:cNvPr id="3" name="Content Placeholder 2"/>
          <p:cNvSpPr>
            <a:spLocks noGrp="1"/>
          </p:cNvSpPr>
          <p:nvPr>
            <p:ph idx="1"/>
          </p:nvPr>
        </p:nvSpPr>
        <p:spPr>
          <a:xfrm>
            <a:off x="304800" y="1524000"/>
            <a:ext cx="8305800" cy="5257800"/>
          </a:xfrm>
        </p:spPr>
        <p:txBody>
          <a:bodyPr>
            <a:normAutofit/>
          </a:bodyPr>
          <a:lstStyle/>
          <a:p>
            <a:pPr marL="342900" indent="-342900">
              <a:buFont typeface="Arial" pitchFamily="34" charset="0"/>
              <a:buChar char="•"/>
            </a:pPr>
            <a:r>
              <a:rPr lang="en-US" dirty="0" smtClean="0"/>
              <a:t>The Top 20 agencies represent $16 million dollars or 76% of all employment-related CR costs</a:t>
            </a:r>
          </a:p>
          <a:p>
            <a:pPr marL="342900" indent="-342900">
              <a:buFont typeface="Arial" pitchFamily="34" charset="0"/>
              <a:buChar char="•"/>
            </a:pPr>
            <a:endParaRPr lang="en-US" sz="1000" dirty="0"/>
          </a:p>
          <a:p>
            <a:pPr marL="342900" indent="-342900">
              <a:buFont typeface="Arial" pitchFamily="34" charset="0"/>
              <a:buChar char="•"/>
            </a:pPr>
            <a:r>
              <a:rPr lang="en-US" dirty="0" smtClean="0"/>
              <a:t>The top 20 agencies also account for 321 of the 448 employment-related CR claims which is 71% of all employment-related CR claims filed in the 5-year span analyzed</a:t>
            </a:r>
          </a:p>
          <a:p>
            <a:pPr marL="342900" indent="-342900">
              <a:buFont typeface="Arial" pitchFamily="34" charset="0"/>
              <a:buChar char="•"/>
            </a:pPr>
            <a:endParaRPr lang="en-US" sz="1000" dirty="0" smtClean="0"/>
          </a:p>
          <a:p>
            <a:pPr marL="342900" indent="-342900">
              <a:buFont typeface="Arial" pitchFamily="34" charset="0"/>
              <a:buChar char="•"/>
            </a:pPr>
            <a:r>
              <a:rPr lang="en-US" dirty="0" smtClean="0"/>
              <a:t>The average adult human body contains between 10-12 units of blood, depending on size and  gender</a:t>
            </a:r>
          </a:p>
          <a:p>
            <a:pPr marL="342900" indent="-342900">
              <a:buFont typeface="Arial" pitchFamily="34" charset="0"/>
              <a:buChar char="•"/>
            </a:pPr>
            <a:endParaRPr lang="en-US" sz="1000" dirty="0" smtClean="0"/>
          </a:p>
          <a:p>
            <a:pPr marL="342900" indent="-342900">
              <a:buFont typeface="Arial" pitchFamily="34" charset="0"/>
              <a:buChar char="•"/>
            </a:pPr>
            <a:r>
              <a:rPr lang="en-US" dirty="0" smtClean="0"/>
              <a:t>After losing 40</a:t>
            </a:r>
            <a:r>
              <a:rPr lang="en-US" dirty="0"/>
              <a:t>% </a:t>
            </a:r>
            <a:r>
              <a:rPr lang="en-US" dirty="0" smtClean="0"/>
              <a:t>of blood, a human body can </a:t>
            </a:r>
            <a:r>
              <a:rPr lang="en-US" dirty="0"/>
              <a:t>no longer </a:t>
            </a:r>
            <a:r>
              <a:rPr lang="en-US" dirty="0" smtClean="0"/>
              <a:t>compensate; a Class IV Hemorrhage occurs when 40% or more of the blood in the body is lost most likely resulting </a:t>
            </a:r>
            <a:r>
              <a:rPr lang="en-US" i="1" dirty="0" smtClean="0">
                <a:solidFill>
                  <a:srgbClr val="FF0000"/>
                </a:solidFill>
              </a:rPr>
              <a:t>in the shut down of the body</a:t>
            </a:r>
            <a:endParaRPr lang="en-US" i="1" dirty="0">
              <a:solidFill>
                <a:srgbClr val="FF0000"/>
              </a:solidFill>
            </a:endParaRPr>
          </a:p>
          <a:p>
            <a:pPr marL="342900" indent="-342900">
              <a:buFont typeface="Arial" pitchFamily="34" charset="0"/>
              <a:buChar char="•"/>
            </a:pPr>
            <a:endParaRPr lang="en-US" dirty="0"/>
          </a:p>
        </p:txBody>
      </p:sp>
    </p:spTree>
    <p:extLst>
      <p:ext uri="{BB962C8B-B14F-4D97-AF65-F5344CB8AC3E}">
        <p14:creationId xmlns:p14="http://schemas.microsoft.com/office/powerpoint/2010/main" val="29163889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924800" cy="685482"/>
          </a:xfrm>
        </p:spPr>
        <p:txBody>
          <a:bodyPr>
            <a:normAutofit/>
          </a:bodyPr>
          <a:lstStyle/>
          <a:p>
            <a:pPr algn="ctr"/>
            <a:r>
              <a:rPr lang="en-US" u="sng" dirty="0" smtClean="0"/>
              <a:t>ADR OPTIONS</a:t>
            </a:r>
            <a:endParaRPr lang="en-US" u="sng" dirty="0"/>
          </a:p>
        </p:txBody>
      </p:sp>
      <p:sp>
        <p:nvSpPr>
          <p:cNvPr id="3" name="Content Placeholder 2"/>
          <p:cNvSpPr>
            <a:spLocks noGrp="1"/>
          </p:cNvSpPr>
          <p:nvPr>
            <p:ph idx="1"/>
          </p:nvPr>
        </p:nvSpPr>
        <p:spPr>
          <a:xfrm>
            <a:off x="228600" y="1143000"/>
            <a:ext cx="8534400" cy="5638800"/>
          </a:xfrm>
        </p:spPr>
        <p:txBody>
          <a:bodyPr>
            <a:normAutofit/>
          </a:bodyPr>
          <a:lstStyle/>
          <a:p>
            <a:pPr marL="342900" indent="-342900">
              <a:buFont typeface="Arial" pitchFamily="34" charset="0"/>
              <a:buChar char="•"/>
            </a:pPr>
            <a:endParaRPr lang="en-US" sz="2400" dirty="0" smtClean="0"/>
          </a:p>
          <a:p>
            <a:pPr marL="342900" indent="-342900">
              <a:buFont typeface="Arial" pitchFamily="34" charset="0"/>
              <a:buChar char="•"/>
            </a:pPr>
            <a:r>
              <a:rPr lang="en-US" sz="2400" dirty="0" smtClean="0"/>
              <a:t>IN FY 12, of 141 mediations, 81 resulted in the resolution of the issues presented and did not proceed to a formal claim Average employment-related civil rights claim cost $47K (3.8m)</a:t>
            </a:r>
          </a:p>
          <a:p>
            <a:pPr marL="342900" indent="-342900">
              <a:buFont typeface="Arial" pitchFamily="34" charset="0"/>
              <a:buChar char="•"/>
            </a:pPr>
            <a:endParaRPr lang="en-US" sz="2400" dirty="0" smtClean="0"/>
          </a:p>
          <a:p>
            <a:pPr marL="342900" indent="-342900">
              <a:buFont typeface="Arial" pitchFamily="34" charset="0"/>
              <a:buChar char="•"/>
            </a:pPr>
            <a:endParaRPr lang="en-US" sz="2400" dirty="0" smtClean="0"/>
          </a:p>
          <a:p>
            <a:pPr marL="342900" indent="-342900">
              <a:buFont typeface="Arial" pitchFamily="34" charset="0"/>
              <a:buChar char="•"/>
            </a:pPr>
            <a:r>
              <a:rPr lang="en-US" sz="2400" dirty="0" smtClean="0"/>
              <a:t>The precious, positive and meaningful outcome of a successful mediation: </a:t>
            </a:r>
            <a:endParaRPr lang="en-US" sz="2600" i="1" dirty="0" smtClean="0">
              <a:solidFill>
                <a:srgbClr val="FF0000"/>
              </a:solidFill>
            </a:endParaRPr>
          </a:p>
        </p:txBody>
      </p:sp>
    </p:spTree>
    <p:extLst>
      <p:ext uri="{BB962C8B-B14F-4D97-AF65-F5344CB8AC3E}">
        <p14:creationId xmlns:p14="http://schemas.microsoft.com/office/powerpoint/2010/main" val="39585838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0" y="844285"/>
            <a:ext cx="7620000" cy="5327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2001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20000" cy="1371600"/>
          </a:xfrm>
        </p:spPr>
        <p:txBody>
          <a:bodyPr/>
          <a:lstStyle/>
          <a:p>
            <a:pPr algn="ctr"/>
            <a:r>
              <a:rPr lang="en-US" u="sng" dirty="0" smtClean="0"/>
              <a:t>QUESTIONS / THANK YOU</a:t>
            </a:r>
            <a:endParaRPr lang="en-US" u="sng"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83965" y="2034216"/>
            <a:ext cx="3566469" cy="3810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80137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20000" cy="1371600"/>
          </a:xfrm>
        </p:spPr>
        <p:txBody>
          <a:bodyPr/>
          <a:lstStyle/>
          <a:p>
            <a:pPr algn="ctr"/>
            <a:r>
              <a:rPr lang="en-US" u="sng" dirty="0" smtClean="0"/>
              <a:t>Risk management division</a:t>
            </a:r>
            <a:endParaRPr lang="en-US" u="sng" dirty="0"/>
          </a:p>
        </p:txBody>
      </p:sp>
      <p:sp>
        <p:nvSpPr>
          <p:cNvPr id="3" name="Content Placeholder 2"/>
          <p:cNvSpPr>
            <a:spLocks noGrp="1"/>
          </p:cNvSpPr>
          <p:nvPr>
            <p:ph idx="1"/>
          </p:nvPr>
        </p:nvSpPr>
        <p:spPr>
          <a:xfrm>
            <a:off x="152400" y="1524000"/>
            <a:ext cx="8839200" cy="4373563"/>
          </a:xfrm>
        </p:spPr>
        <p:txBody>
          <a:bodyPr>
            <a:normAutofit/>
          </a:bodyPr>
          <a:lstStyle/>
          <a:p>
            <a:pPr algn="ctr"/>
            <a:r>
              <a:rPr lang="en-US" sz="1800" dirty="0" smtClean="0"/>
              <a:t>“ Protecting the State of New Mexico’s human, physical, and financial assets”</a:t>
            </a:r>
            <a:endParaRPr lang="en-US" sz="1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643188"/>
            <a:ext cx="2895600" cy="3376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22614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20000" cy="1371600"/>
          </a:xfrm>
        </p:spPr>
        <p:txBody>
          <a:bodyPr/>
          <a:lstStyle/>
          <a:p>
            <a:pPr algn="ctr"/>
            <a:r>
              <a:rPr lang="en-US" dirty="0" smtClean="0"/>
              <a:t>Risk Management division</a:t>
            </a:r>
            <a:br>
              <a:rPr lang="en-US" dirty="0" smtClean="0"/>
            </a:br>
            <a:r>
              <a:rPr lang="en-US" dirty="0" smtClean="0"/>
              <a:t>Bureaus</a:t>
            </a:r>
            <a:endParaRPr lang="en-US" dirty="0"/>
          </a:p>
        </p:txBody>
      </p:sp>
      <p:sp>
        <p:nvSpPr>
          <p:cNvPr id="3" name="Content Placeholder 2"/>
          <p:cNvSpPr>
            <a:spLocks noGrp="1"/>
          </p:cNvSpPr>
          <p:nvPr>
            <p:ph idx="1"/>
          </p:nvPr>
        </p:nvSpPr>
        <p:spPr/>
        <p:txBody>
          <a:bodyPr>
            <a:normAutofit/>
          </a:bodyPr>
          <a:lstStyle/>
          <a:p>
            <a:pPr marL="342900" indent="-342900">
              <a:buFont typeface="Arial" pitchFamily="34" charset="0"/>
              <a:buChar char="•"/>
            </a:pPr>
            <a:r>
              <a:rPr lang="en-US" dirty="0" smtClean="0"/>
              <a:t>Finance </a:t>
            </a:r>
          </a:p>
          <a:p>
            <a:endParaRPr lang="en-US" dirty="0" smtClean="0"/>
          </a:p>
          <a:p>
            <a:pPr marL="342900" indent="-342900">
              <a:buFont typeface="Arial" pitchFamily="34" charset="0"/>
              <a:buChar char="•"/>
            </a:pPr>
            <a:r>
              <a:rPr lang="en-US" dirty="0" smtClean="0"/>
              <a:t>Workers </a:t>
            </a:r>
            <a:r>
              <a:rPr lang="en-US" dirty="0"/>
              <a:t>Compensation </a:t>
            </a:r>
            <a:endParaRPr lang="en-US" dirty="0" smtClean="0"/>
          </a:p>
          <a:p>
            <a:pPr marL="342900" indent="-342900">
              <a:buFont typeface="Arial" pitchFamily="34" charset="0"/>
              <a:buChar char="•"/>
            </a:pPr>
            <a:endParaRPr lang="en-US" dirty="0"/>
          </a:p>
          <a:p>
            <a:pPr marL="342900" indent="-342900">
              <a:buFont typeface="Arial" pitchFamily="34" charset="0"/>
              <a:buChar char="•"/>
            </a:pPr>
            <a:r>
              <a:rPr lang="en-US" dirty="0" smtClean="0"/>
              <a:t>Loss Prevention &amp; Control </a:t>
            </a:r>
          </a:p>
          <a:p>
            <a:pPr marL="342900" indent="-342900">
              <a:buFont typeface="Arial" pitchFamily="34" charset="0"/>
              <a:buChar char="•"/>
            </a:pPr>
            <a:endParaRPr lang="en-US" dirty="0" smtClean="0"/>
          </a:p>
          <a:p>
            <a:pPr marL="342900" indent="-342900">
              <a:buFont typeface="Arial" pitchFamily="34" charset="0"/>
              <a:buChar char="•"/>
            </a:pPr>
            <a:r>
              <a:rPr lang="en-US" dirty="0" smtClean="0"/>
              <a:t>Alternative Dispute Resolution </a:t>
            </a:r>
          </a:p>
          <a:p>
            <a:pPr marL="342900" indent="-342900">
              <a:buFont typeface="Arial" pitchFamily="34" charset="0"/>
              <a:buChar char="•"/>
            </a:pPr>
            <a:endParaRPr lang="en-US" dirty="0"/>
          </a:p>
          <a:p>
            <a:pPr marL="342900" indent="-342900">
              <a:buFont typeface="Arial" pitchFamily="34" charset="0"/>
              <a:buChar char="•"/>
            </a:pPr>
            <a:r>
              <a:rPr lang="en-US" dirty="0" smtClean="0"/>
              <a:t>Property </a:t>
            </a:r>
            <a:r>
              <a:rPr lang="en-US" dirty="0"/>
              <a:t>&amp; Casualty </a:t>
            </a:r>
          </a:p>
          <a:p>
            <a:endParaRPr lang="en-US" dirty="0" smtClean="0"/>
          </a:p>
          <a:p>
            <a:pPr marL="342900" indent="-342900">
              <a:buFont typeface="Arial" pitchFamily="34" charset="0"/>
              <a:buChar char="•"/>
            </a:pPr>
            <a:endParaRPr lang="en-US" dirty="0"/>
          </a:p>
          <a:p>
            <a:pPr marL="342900" indent="-342900">
              <a:buFont typeface="Arial" pitchFamily="34" charset="0"/>
              <a:buChar char="•"/>
            </a:pPr>
            <a:endParaRPr lang="en-US" dirty="0" smtClean="0"/>
          </a:p>
          <a:p>
            <a:pPr marL="342900" indent="-342900">
              <a:buFont typeface="Arial" pitchFamily="34" charset="0"/>
              <a:buChar char="•"/>
            </a:pPr>
            <a:endParaRPr lang="en-US" dirty="0" smtClean="0"/>
          </a:p>
          <a:p>
            <a:pPr marL="342900" indent="-342900">
              <a:buFont typeface="Arial" pitchFamily="34" charset="0"/>
              <a:buChar char="•"/>
            </a:pPr>
            <a:endParaRPr lang="en-US" dirty="0"/>
          </a:p>
        </p:txBody>
      </p:sp>
      <p:pic>
        <p:nvPicPr>
          <p:cNvPr id="2050" name="Picture 2" descr="http://ts2.mm.bing.net/th?id=H.5007013855690961&amp;w=216&amp;h=188&amp;c=7&amp;rs=1&amp;pid=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057400"/>
            <a:ext cx="27432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1004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077200" cy="533082"/>
          </a:xfrm>
        </p:spPr>
        <p:txBody>
          <a:bodyPr>
            <a:normAutofit/>
          </a:bodyPr>
          <a:lstStyle/>
          <a:p>
            <a:pPr algn="ctr"/>
            <a:r>
              <a:rPr lang="en-US" sz="2400" u="sng" dirty="0" smtClean="0"/>
              <a:t>Loss Prevention &amp; Control</a:t>
            </a:r>
            <a:endParaRPr lang="en-US" sz="2400" u="sng" dirty="0"/>
          </a:p>
        </p:txBody>
      </p:sp>
      <p:sp>
        <p:nvSpPr>
          <p:cNvPr id="3" name="Content Placeholder 2"/>
          <p:cNvSpPr>
            <a:spLocks noGrp="1"/>
          </p:cNvSpPr>
          <p:nvPr>
            <p:ph idx="1"/>
          </p:nvPr>
        </p:nvSpPr>
        <p:spPr>
          <a:xfrm>
            <a:off x="457200" y="838200"/>
            <a:ext cx="7620000" cy="6019800"/>
          </a:xfrm>
        </p:spPr>
        <p:txBody>
          <a:bodyPr>
            <a:normAutofit/>
          </a:bodyPr>
          <a:lstStyle/>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752600"/>
            <a:ext cx="52578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87740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839200" cy="685800"/>
          </a:xfrm>
        </p:spPr>
        <p:txBody>
          <a:bodyPr>
            <a:noAutofit/>
          </a:bodyPr>
          <a:lstStyle/>
          <a:p>
            <a:pPr algn="ctr"/>
            <a:r>
              <a:rPr lang="en-US" sz="2000" u="sng" dirty="0" smtClean="0"/>
              <a:t>1.6.4 </a:t>
            </a:r>
            <a:r>
              <a:rPr lang="en-US" sz="2000" u="sng" dirty="0" err="1" smtClean="0"/>
              <a:t>nmac</a:t>
            </a:r>
            <a:r>
              <a:rPr lang="en-US" sz="2000" u="sng" dirty="0" smtClean="0"/>
              <a:t/>
            </a:r>
            <a:br>
              <a:rPr lang="en-US" sz="2000" u="sng" dirty="0" smtClean="0"/>
            </a:br>
            <a:r>
              <a:rPr lang="en-US" sz="2000" u="sng" dirty="0" smtClean="0"/>
              <a:t>STATE LOSS PREVENTION &amp; CONTROL PROGRAM rule</a:t>
            </a:r>
            <a:endParaRPr lang="en-US" sz="2000" u="sng" dirty="0"/>
          </a:p>
        </p:txBody>
      </p:sp>
      <p:sp>
        <p:nvSpPr>
          <p:cNvPr id="3" name="Content Placeholder 2"/>
          <p:cNvSpPr>
            <a:spLocks noGrp="1"/>
          </p:cNvSpPr>
          <p:nvPr>
            <p:ph idx="1"/>
          </p:nvPr>
        </p:nvSpPr>
        <p:spPr>
          <a:xfrm>
            <a:off x="685800" y="838200"/>
            <a:ext cx="7620000" cy="6019800"/>
          </a:xfrm>
        </p:spPr>
        <p:txBody>
          <a:bodyPr>
            <a:normAutofit fontScale="85000" lnSpcReduction="20000"/>
          </a:bodyPr>
          <a:lstStyle/>
          <a:p>
            <a:r>
              <a:rPr lang="en-US" sz="1400" dirty="0" smtClean="0">
                <a:solidFill>
                  <a:srgbClr val="FF0000"/>
                </a:solidFill>
              </a:rPr>
              <a:t>Requires</a:t>
            </a:r>
          </a:p>
          <a:p>
            <a:pPr marL="342900" indent="-342900">
              <a:buAutoNum type="arabicParenBoth"/>
            </a:pPr>
            <a:r>
              <a:rPr lang="en-US" sz="1400" dirty="0" smtClean="0"/>
              <a:t>appointment and duties of a LP&amp;C coordinator;</a:t>
            </a:r>
          </a:p>
          <a:p>
            <a:pPr marL="342900" indent="-342900">
              <a:buAutoNum type="arabicParenBoth"/>
            </a:pPr>
            <a:endParaRPr lang="en-US" sz="1400" dirty="0" smtClean="0"/>
          </a:p>
          <a:p>
            <a:pPr marL="342900" indent="-342900">
              <a:buAutoNum type="arabicParenBoth"/>
            </a:pPr>
            <a:r>
              <a:rPr lang="en-US" sz="1400" dirty="0" smtClean="0"/>
              <a:t>appointment and duties of a LP&amp;C committee;</a:t>
            </a:r>
          </a:p>
          <a:p>
            <a:pPr marL="342900" indent="-342900">
              <a:buAutoNum type="arabicParenBoth"/>
            </a:pPr>
            <a:endParaRPr lang="en-US" sz="1400" dirty="0" smtClean="0"/>
          </a:p>
          <a:p>
            <a:pPr marL="342900" indent="-342900">
              <a:buAutoNum type="arabicParenBoth"/>
            </a:pPr>
            <a:r>
              <a:rPr lang="en-US" sz="1400" dirty="0" smtClean="0"/>
              <a:t>self-inspection and audit procedures;</a:t>
            </a:r>
          </a:p>
          <a:p>
            <a:pPr marL="342900" indent="-342900">
              <a:buAutoNum type="arabicParenBoth"/>
            </a:pPr>
            <a:endParaRPr lang="en-US" sz="1400" dirty="0" smtClean="0"/>
          </a:p>
          <a:p>
            <a:pPr marL="342900" indent="-342900">
              <a:buAutoNum type="arabicParenBoth"/>
            </a:pPr>
            <a:r>
              <a:rPr lang="en-US" sz="1400" dirty="0" smtClean="0"/>
              <a:t>incident and loss investigation, including record-keeping and reporting procedures;</a:t>
            </a:r>
          </a:p>
          <a:p>
            <a:pPr marL="342900" indent="-342900">
              <a:buAutoNum type="arabicParenBoth"/>
            </a:pPr>
            <a:endParaRPr lang="en-US" sz="1400" dirty="0" smtClean="0"/>
          </a:p>
          <a:p>
            <a:pPr marL="342900" indent="-342900">
              <a:buAutoNum type="arabicParenBoth"/>
            </a:pPr>
            <a:r>
              <a:rPr lang="en-US" sz="1400" dirty="0" smtClean="0"/>
              <a:t>claims analysis and management procedures;</a:t>
            </a:r>
          </a:p>
          <a:p>
            <a:pPr marL="342900" indent="-342900">
              <a:buAutoNum type="arabicParenBoth"/>
            </a:pPr>
            <a:endParaRPr lang="en-US" sz="1400" dirty="0" smtClean="0"/>
          </a:p>
          <a:p>
            <a:pPr marL="342900" indent="-342900">
              <a:buAutoNum type="arabicParenBoth"/>
            </a:pPr>
            <a:r>
              <a:rPr lang="en-US" sz="1400" dirty="0" smtClean="0"/>
              <a:t>loss prevention &amp; control education and training;</a:t>
            </a:r>
          </a:p>
          <a:p>
            <a:pPr marL="342900" indent="-342900">
              <a:buAutoNum type="arabicParenBoth"/>
            </a:pPr>
            <a:endParaRPr lang="en-US" sz="1400" dirty="0"/>
          </a:p>
          <a:p>
            <a:pPr marL="342900" indent="-342900">
              <a:buAutoNum type="arabicParenBoth"/>
            </a:pPr>
            <a:r>
              <a:rPr lang="en-US" sz="1400" dirty="0" smtClean="0"/>
              <a:t>employee job orientation and training programs;</a:t>
            </a:r>
          </a:p>
          <a:p>
            <a:pPr marL="342900" indent="-342900">
              <a:buAutoNum type="arabicParenBoth"/>
            </a:pPr>
            <a:endParaRPr lang="en-US" sz="1400" dirty="0" smtClean="0"/>
          </a:p>
          <a:p>
            <a:pPr marL="342900" indent="-342900">
              <a:buAutoNum type="arabicParenBoth"/>
            </a:pPr>
            <a:r>
              <a:rPr lang="en-US" sz="1400" dirty="0" smtClean="0"/>
              <a:t>implementation of safety and LP&amp;C initiatives;</a:t>
            </a:r>
          </a:p>
          <a:p>
            <a:pPr marL="342900" indent="-342900">
              <a:buAutoNum type="arabicParenBoth"/>
            </a:pPr>
            <a:endParaRPr lang="en-US" sz="1400" dirty="0" smtClean="0">
              <a:solidFill>
                <a:srgbClr val="00B0F0"/>
              </a:solidFill>
            </a:endParaRPr>
          </a:p>
          <a:p>
            <a:pPr marL="342900" indent="-342900">
              <a:buAutoNum type="arabicParenBoth"/>
            </a:pPr>
            <a:r>
              <a:rPr lang="en-US" sz="2200" u="sng" dirty="0" smtClean="0">
                <a:solidFill>
                  <a:srgbClr val="FF0000"/>
                </a:solidFill>
              </a:rPr>
              <a:t>implementation of workplace ADR and mediation program initiatives;</a:t>
            </a:r>
          </a:p>
          <a:p>
            <a:pPr marL="342900" indent="-342900">
              <a:buAutoNum type="arabicParenBoth"/>
            </a:pPr>
            <a:r>
              <a:rPr lang="en-US" sz="2200" u="sng" dirty="0" smtClean="0">
                <a:solidFill>
                  <a:srgbClr val="FF0000"/>
                </a:solidFill>
              </a:rPr>
              <a:t>periodic training, at least annually, of managers and supervisors on employment-related CR issues;</a:t>
            </a:r>
          </a:p>
          <a:p>
            <a:pPr marL="342900" indent="-342900">
              <a:buAutoNum type="arabicParenBoth"/>
            </a:pPr>
            <a:endParaRPr lang="en-US" sz="1400" dirty="0" smtClean="0">
              <a:solidFill>
                <a:srgbClr val="00B0F0"/>
              </a:solidFill>
            </a:endParaRPr>
          </a:p>
          <a:p>
            <a:endParaRPr lang="en-US" sz="1400" dirty="0" smtClean="0"/>
          </a:p>
          <a:p>
            <a:endParaRPr lang="en-US" sz="1400" dirty="0" smtClean="0"/>
          </a:p>
          <a:p>
            <a:endParaRPr lang="en-US" sz="1400" dirty="0"/>
          </a:p>
        </p:txBody>
      </p:sp>
    </p:spTree>
    <p:extLst>
      <p:ext uri="{BB962C8B-B14F-4D97-AF65-F5344CB8AC3E}">
        <p14:creationId xmlns:p14="http://schemas.microsoft.com/office/powerpoint/2010/main" val="2229466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pPr algn="ctr"/>
            <a:r>
              <a:rPr lang="en-US" u="sng" dirty="0"/>
              <a:t>NM Tort claims act</a:t>
            </a:r>
            <a:endParaRPr lang="en-US" dirty="0"/>
          </a:p>
        </p:txBody>
      </p:sp>
      <p:sp>
        <p:nvSpPr>
          <p:cNvPr id="3" name="Content Placeholder 2"/>
          <p:cNvSpPr>
            <a:spLocks noGrp="1"/>
          </p:cNvSpPr>
          <p:nvPr>
            <p:ph idx="1"/>
          </p:nvPr>
        </p:nvSpPr>
        <p:spPr>
          <a:xfrm>
            <a:off x="457200" y="762000"/>
            <a:ext cx="7620000" cy="5943600"/>
          </a:xfrm>
        </p:spPr>
        <p:txBody>
          <a:bodyPr>
            <a:normAutofit/>
          </a:bodyPr>
          <a:lstStyle/>
          <a:p>
            <a:pPr marL="342900" indent="-342900">
              <a:buFont typeface="Arial" pitchFamily="34" charset="0"/>
              <a:buChar char="•"/>
            </a:pPr>
            <a:endParaRPr lang="en-US" dirty="0" smtClean="0"/>
          </a:p>
          <a:p>
            <a:pPr marL="342900" indent="-342900">
              <a:buFont typeface="Arial" pitchFamily="34" charset="0"/>
              <a:buChar char="•"/>
            </a:pPr>
            <a:endParaRPr lang="en-US" dirty="0" smtClean="0">
              <a:solidFill>
                <a:srgbClr val="FF0000"/>
              </a:solidFill>
            </a:endParaRPr>
          </a:p>
          <a:p>
            <a:endParaRPr lang="en-US" dirty="0" smtClean="0"/>
          </a:p>
          <a:p>
            <a:pPr marL="342900" indent="-342900">
              <a:buFont typeface="Arial" pitchFamily="34" charset="0"/>
              <a:buChar char="•"/>
            </a:pPr>
            <a:endParaRPr lang="en-US" dirty="0"/>
          </a:p>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057400"/>
            <a:ext cx="53340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03927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001000" cy="990282"/>
          </a:xfrm>
        </p:spPr>
        <p:txBody>
          <a:bodyPr>
            <a:normAutofit/>
          </a:bodyPr>
          <a:lstStyle/>
          <a:p>
            <a:pPr algn="ctr"/>
            <a:r>
              <a:rPr lang="en-US" sz="4000" u="sng" dirty="0" smtClean="0"/>
              <a:t>Breakdown of data</a:t>
            </a:r>
            <a:endParaRPr lang="en-US" sz="4000" u="sng" dirty="0"/>
          </a:p>
        </p:txBody>
      </p:sp>
      <p:sp>
        <p:nvSpPr>
          <p:cNvPr id="3" name="Content Placeholder 2"/>
          <p:cNvSpPr>
            <a:spLocks noGrp="1"/>
          </p:cNvSpPr>
          <p:nvPr>
            <p:ph idx="1"/>
          </p:nvPr>
        </p:nvSpPr>
        <p:spPr>
          <a:xfrm>
            <a:off x="457200" y="1143000"/>
            <a:ext cx="8153400" cy="5486400"/>
          </a:xfrm>
        </p:spPr>
        <p:txBody>
          <a:bodyPr>
            <a:normAutofit fontScale="92500" lnSpcReduction="10000"/>
          </a:bodyPr>
          <a:lstStyle/>
          <a:p>
            <a:endParaRPr lang="en-US" dirty="0" smtClean="0"/>
          </a:p>
          <a:p>
            <a:pPr marL="342900" indent="-342900">
              <a:buFont typeface="Arial" pitchFamily="34" charset="0"/>
              <a:buChar char="•"/>
            </a:pPr>
            <a:r>
              <a:rPr lang="en-US" sz="3200" dirty="0" smtClean="0"/>
              <a:t>PAC Bureau uses RMIS program (Risk Management Information System) which maintains all claims </a:t>
            </a:r>
            <a:r>
              <a:rPr lang="en-US" sz="3200" dirty="0"/>
              <a:t>data</a:t>
            </a:r>
          </a:p>
          <a:p>
            <a:pPr marL="342900" indent="-342900">
              <a:buFont typeface="Arial" pitchFamily="34" charset="0"/>
              <a:buChar char="•"/>
            </a:pPr>
            <a:endParaRPr lang="en-US" sz="1100" dirty="0" smtClean="0"/>
          </a:p>
          <a:p>
            <a:pPr marL="342900" indent="-342900">
              <a:buFont typeface="Arial" pitchFamily="34" charset="0"/>
              <a:buChar char="•"/>
            </a:pPr>
            <a:r>
              <a:rPr lang="en-US" sz="3200" dirty="0" smtClean="0"/>
              <a:t>There </a:t>
            </a:r>
            <a:r>
              <a:rPr lang="en-US" sz="3200" dirty="0"/>
              <a:t>are 5 types of Claims that can be filed with </a:t>
            </a:r>
            <a:r>
              <a:rPr lang="en-US" sz="3200" dirty="0" smtClean="0"/>
              <a:t>P&amp;C </a:t>
            </a:r>
            <a:r>
              <a:rPr lang="en-US" sz="3200" dirty="0"/>
              <a:t>– GL, LE, CR, AL</a:t>
            </a:r>
            <a:r>
              <a:rPr lang="en-US" sz="3200" dirty="0" smtClean="0"/>
              <a:t>, MM</a:t>
            </a:r>
          </a:p>
          <a:p>
            <a:endParaRPr lang="en-US" sz="1000" dirty="0" smtClean="0"/>
          </a:p>
          <a:p>
            <a:pPr marL="342900" indent="-342900">
              <a:buFont typeface="Arial" pitchFamily="34" charset="0"/>
              <a:buChar char="•"/>
            </a:pPr>
            <a:r>
              <a:rPr lang="en-US" sz="3500" dirty="0" smtClean="0"/>
              <a:t>Each type of claim has unique identifiers which gives us further information regarding which claims may be Employment-Related </a:t>
            </a:r>
          </a:p>
          <a:p>
            <a:endParaRPr lang="en-US" sz="1000" dirty="0" smtClean="0"/>
          </a:p>
          <a:p>
            <a:endParaRPr lang="en-US" dirty="0"/>
          </a:p>
        </p:txBody>
      </p:sp>
    </p:spTree>
    <p:extLst>
      <p:ext uri="{BB962C8B-B14F-4D97-AF65-F5344CB8AC3E}">
        <p14:creationId xmlns:p14="http://schemas.microsoft.com/office/powerpoint/2010/main" val="3860043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620000" cy="762000"/>
          </a:xfrm>
        </p:spPr>
        <p:txBody>
          <a:bodyPr>
            <a:noAutofit/>
          </a:bodyPr>
          <a:lstStyle/>
          <a:p>
            <a:pPr algn="ctr"/>
            <a:r>
              <a:rPr lang="en-US" sz="2400" u="sng" dirty="0" smtClean="0"/>
              <a:t/>
            </a:r>
            <a:br>
              <a:rPr lang="en-US" sz="2400" u="sng" dirty="0" smtClean="0"/>
            </a:br>
            <a:r>
              <a:rPr lang="en-US" sz="4000" u="sng" dirty="0" smtClean="0"/>
              <a:t>5 year claim data</a:t>
            </a:r>
            <a:endParaRPr lang="en-US" sz="4000" u="sng" dirty="0"/>
          </a:p>
        </p:txBody>
      </p:sp>
      <p:sp>
        <p:nvSpPr>
          <p:cNvPr id="3" name="Content Placeholder 2"/>
          <p:cNvSpPr>
            <a:spLocks noGrp="1"/>
          </p:cNvSpPr>
          <p:nvPr>
            <p:ph idx="1"/>
          </p:nvPr>
        </p:nvSpPr>
        <p:spPr>
          <a:xfrm>
            <a:off x="609600" y="457200"/>
            <a:ext cx="7620000" cy="6019800"/>
          </a:xfrm>
        </p:spPr>
        <p:txBody>
          <a:bodyPr>
            <a:normAutofit/>
          </a:bodyPr>
          <a:lstStyle/>
          <a:p>
            <a:endParaRPr lang="en-US" dirty="0"/>
          </a:p>
          <a:p>
            <a:pPr marL="342900" indent="-342900">
              <a:buFont typeface="Arial" pitchFamily="34" charset="0"/>
              <a:buChar char="•"/>
            </a:pPr>
            <a:endParaRPr lang="en-US" dirty="0" smtClean="0"/>
          </a:p>
          <a:p>
            <a:pPr marL="342900" indent="-342900">
              <a:buFont typeface="Arial" pitchFamily="34" charset="0"/>
              <a:buChar char="•"/>
            </a:pPr>
            <a:r>
              <a:rPr lang="en-US" sz="3200" dirty="0" smtClean="0"/>
              <a:t>Data from every CR Claim </a:t>
            </a:r>
            <a:r>
              <a:rPr lang="en-US" sz="3200" dirty="0"/>
              <a:t>filed with PAC from </a:t>
            </a:r>
            <a:r>
              <a:rPr lang="en-US" sz="3200" dirty="0" smtClean="0"/>
              <a:t>  FY08 </a:t>
            </a:r>
            <a:r>
              <a:rPr lang="en-US" sz="3200" dirty="0"/>
              <a:t>– </a:t>
            </a:r>
            <a:r>
              <a:rPr lang="en-US" sz="3200" dirty="0" smtClean="0"/>
              <a:t>FY12</a:t>
            </a:r>
            <a:endParaRPr lang="en-US" sz="3200" dirty="0"/>
          </a:p>
          <a:p>
            <a:endParaRPr lang="en-US" sz="1000" dirty="0"/>
          </a:p>
          <a:p>
            <a:pPr marL="342900" indent="-342900">
              <a:buFont typeface="Arial" pitchFamily="34" charset="0"/>
              <a:buChar char="•"/>
            </a:pPr>
            <a:endParaRPr lang="en-US" sz="3200" smtClean="0"/>
          </a:p>
          <a:p>
            <a:pPr marL="342900" indent="-342900">
              <a:buFont typeface="Arial" pitchFamily="34" charset="0"/>
              <a:buChar char="•"/>
            </a:pPr>
            <a:r>
              <a:rPr lang="en-US" sz="3200" smtClean="0"/>
              <a:t># </a:t>
            </a:r>
            <a:r>
              <a:rPr lang="en-US" sz="3200" dirty="0" smtClean="0"/>
              <a:t>generated </a:t>
            </a:r>
            <a:r>
              <a:rPr lang="en-US" sz="3200" dirty="0"/>
              <a:t>in </a:t>
            </a:r>
            <a:r>
              <a:rPr lang="en-US" sz="3200" dirty="0" smtClean="0"/>
              <a:t>those 5 FY = 1,140      </a:t>
            </a:r>
          </a:p>
          <a:p>
            <a:r>
              <a:rPr lang="en-US" sz="3200" dirty="0"/>
              <a:t> </a:t>
            </a:r>
            <a:r>
              <a:rPr lang="en-US" sz="3200" dirty="0" smtClean="0"/>
              <a:t>                  (A </a:t>
            </a:r>
            <a:r>
              <a:rPr lang="en-US" sz="3200" dirty="0" smtClean="0">
                <a:solidFill>
                  <a:srgbClr val="FF0000"/>
                </a:solidFill>
              </a:rPr>
              <a:t>LOT</a:t>
            </a:r>
            <a:r>
              <a:rPr lang="en-US" sz="3200" dirty="0" smtClean="0"/>
              <a:t> OF  DATA)</a:t>
            </a:r>
            <a:endParaRPr lang="en-US" sz="3200" dirty="0"/>
          </a:p>
          <a:p>
            <a:pPr marL="342900" indent="-342900">
              <a:buFont typeface="Arial" pitchFamily="34" charset="0"/>
              <a:buChar char="•"/>
            </a:pPr>
            <a:endParaRPr lang="en-US" sz="1000" dirty="0"/>
          </a:p>
          <a:p>
            <a:pPr marL="342900" indent="-342900">
              <a:buFont typeface="Arial" pitchFamily="34" charset="0"/>
              <a:buChar char="•"/>
            </a:pPr>
            <a:endParaRPr lang="en-US" sz="3200" dirty="0" smtClean="0"/>
          </a:p>
          <a:p>
            <a:pPr marL="342900" indent="-342900">
              <a:buFont typeface="Arial" pitchFamily="34" charset="0"/>
              <a:buChar char="•"/>
            </a:pPr>
            <a:r>
              <a:rPr lang="en-US" sz="3200" dirty="0" smtClean="0"/>
              <a:t>Goal </a:t>
            </a:r>
            <a:r>
              <a:rPr lang="en-US" sz="3200" dirty="0"/>
              <a:t>of this </a:t>
            </a:r>
            <a:r>
              <a:rPr lang="en-US" sz="3200" dirty="0" smtClean="0"/>
              <a:t>analysis</a:t>
            </a:r>
            <a:endParaRPr lang="en-US" sz="3200" dirty="0"/>
          </a:p>
          <a:p>
            <a:endParaRPr lang="en-US" sz="1000" dirty="0"/>
          </a:p>
          <a:p>
            <a:endParaRPr lang="en-US" dirty="0"/>
          </a:p>
          <a:p>
            <a:pPr marL="342900" indent="-342900">
              <a:buFont typeface="Arial" pitchFamily="34" charset="0"/>
              <a:buChar char="•"/>
            </a:pPr>
            <a:endParaRPr lang="en-US" dirty="0"/>
          </a:p>
        </p:txBody>
      </p:sp>
    </p:spTree>
    <p:extLst>
      <p:ext uri="{BB962C8B-B14F-4D97-AF65-F5344CB8AC3E}">
        <p14:creationId xmlns:p14="http://schemas.microsoft.com/office/powerpoint/2010/main" val="37231561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543800" cy="533400"/>
          </a:xfrm>
        </p:spPr>
        <p:txBody>
          <a:bodyPr>
            <a:normAutofit/>
          </a:bodyPr>
          <a:lstStyle/>
          <a:p>
            <a:pPr algn="ctr"/>
            <a:r>
              <a:rPr lang="en-US" sz="2400" u="sng" dirty="0" smtClean="0"/>
              <a:t>Continued data breakdown</a:t>
            </a:r>
            <a:endParaRPr lang="en-US" sz="2400" u="sng" dirty="0"/>
          </a:p>
        </p:txBody>
      </p:sp>
      <p:sp>
        <p:nvSpPr>
          <p:cNvPr id="3" name="Content Placeholder 2"/>
          <p:cNvSpPr>
            <a:spLocks noGrp="1"/>
          </p:cNvSpPr>
          <p:nvPr>
            <p:ph idx="1"/>
          </p:nvPr>
        </p:nvSpPr>
        <p:spPr>
          <a:xfrm>
            <a:off x="228600" y="762000"/>
            <a:ext cx="8305800" cy="5943600"/>
          </a:xfrm>
        </p:spPr>
        <p:txBody>
          <a:bodyPr>
            <a:normAutofit/>
          </a:bodyPr>
          <a:lstStyle/>
          <a:p>
            <a:pPr marL="342900" indent="-342900">
              <a:buFont typeface="Arial" pitchFamily="34" charset="0"/>
              <a:buChar char="•"/>
            </a:pPr>
            <a:r>
              <a:rPr lang="en-US" dirty="0" smtClean="0"/>
              <a:t>Initially, of 1,140 total CR claims, our preliminary count of Employment-Related CR Claims was 495, or  43% of all CR claims filed with PAC</a:t>
            </a:r>
          </a:p>
          <a:p>
            <a:endParaRPr lang="en-US" sz="800" dirty="0"/>
          </a:p>
          <a:p>
            <a:pPr marL="342900" indent="-342900">
              <a:buFont typeface="Arial" pitchFamily="34" charset="0"/>
              <a:buChar char="•"/>
            </a:pPr>
            <a:r>
              <a:rPr lang="en-US" dirty="0" smtClean="0"/>
              <a:t>Our data included specific information as to the true nature of the claim; based on this information 51 out of the 495 claims needed further analysis</a:t>
            </a:r>
          </a:p>
          <a:p>
            <a:pPr marL="342900" indent="-342900">
              <a:buFont typeface="Arial" pitchFamily="34" charset="0"/>
              <a:buChar char="•"/>
            </a:pPr>
            <a:endParaRPr lang="en-US" sz="800" dirty="0" smtClean="0"/>
          </a:p>
          <a:p>
            <a:pPr marL="342900" indent="-342900">
              <a:buFont typeface="Arial" pitchFamily="34" charset="0"/>
              <a:buChar char="•"/>
            </a:pPr>
            <a:r>
              <a:rPr lang="en-US" dirty="0" smtClean="0"/>
              <a:t>Further analysis of these 51 claims excluded 16 more based on key information in the loss descriptions</a:t>
            </a:r>
          </a:p>
          <a:p>
            <a:pPr marL="342900" indent="-342900">
              <a:buFont typeface="Arial" pitchFamily="34" charset="0"/>
              <a:buChar char="•"/>
            </a:pPr>
            <a:endParaRPr lang="en-US" sz="800" dirty="0"/>
          </a:p>
          <a:p>
            <a:pPr marL="342900" indent="-342900">
              <a:buFont typeface="Arial" pitchFamily="34" charset="0"/>
              <a:buChar char="•"/>
            </a:pPr>
            <a:r>
              <a:rPr lang="en-US" dirty="0" smtClean="0"/>
              <a:t>The remaining 35 claims were then sent directly to PAC for further analysis which determined that out of the 35 claims,       4 more were Employment-Related CR Claims</a:t>
            </a:r>
          </a:p>
          <a:p>
            <a:pPr marL="342900" indent="-342900">
              <a:buFont typeface="Arial" pitchFamily="34" charset="0"/>
              <a:buChar char="•"/>
            </a:pPr>
            <a:endParaRPr lang="en-US" sz="800" dirty="0" smtClean="0"/>
          </a:p>
          <a:p>
            <a:pPr marL="342900" indent="-342900">
              <a:buFont typeface="Arial" pitchFamily="34" charset="0"/>
              <a:buChar char="•"/>
            </a:pPr>
            <a:r>
              <a:rPr lang="en-US" dirty="0" smtClean="0"/>
              <a:t>Through this series of steps, our analysis identified </a:t>
            </a:r>
            <a:r>
              <a:rPr lang="en-US" dirty="0" smtClean="0">
                <a:solidFill>
                  <a:srgbClr val="FF0000"/>
                </a:solidFill>
              </a:rPr>
              <a:t>448</a:t>
            </a:r>
            <a:r>
              <a:rPr lang="en-US" dirty="0" smtClean="0"/>
              <a:t> Employment-Related CR claims, accounting for </a:t>
            </a:r>
            <a:r>
              <a:rPr lang="en-US" dirty="0" smtClean="0">
                <a:solidFill>
                  <a:srgbClr val="FF0000"/>
                </a:solidFill>
              </a:rPr>
              <a:t>39% </a:t>
            </a:r>
            <a:r>
              <a:rPr lang="en-US" dirty="0" smtClean="0"/>
              <a:t>of all Civil Rights Claims filed in for FY 08- FY 12</a:t>
            </a:r>
          </a:p>
          <a:p>
            <a:pPr marL="342900" indent="-342900">
              <a:buFont typeface="Arial" pitchFamily="34" charset="0"/>
              <a:buChar char="•"/>
            </a:pPr>
            <a:endParaRPr lang="en-US" dirty="0" smtClean="0"/>
          </a:p>
        </p:txBody>
      </p:sp>
    </p:spTree>
    <p:extLst>
      <p:ext uri="{BB962C8B-B14F-4D97-AF65-F5344CB8AC3E}">
        <p14:creationId xmlns:p14="http://schemas.microsoft.com/office/powerpoint/2010/main" val="39020704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9162</TotalTime>
  <Words>1686</Words>
  <Application>Microsoft Office PowerPoint</Application>
  <PresentationFormat>On-screen Show (4:3)</PresentationFormat>
  <Paragraphs>189</Paragraphs>
  <Slides>16</Slides>
  <Notes>12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Essential</vt:lpstr>
      <vt:lpstr>Turning Data into dollars</vt:lpstr>
      <vt:lpstr>Risk management division</vt:lpstr>
      <vt:lpstr>Risk Management division Bureaus</vt:lpstr>
      <vt:lpstr>Loss Prevention &amp; Control</vt:lpstr>
      <vt:lpstr>1.6.4 nmac STATE LOSS PREVENTION &amp; CONTROL PROGRAM rule</vt:lpstr>
      <vt:lpstr>NM Tort claims act</vt:lpstr>
      <vt:lpstr>Breakdown of data</vt:lpstr>
      <vt:lpstr> 5 year claim data</vt:lpstr>
      <vt:lpstr>Continued data breakdown</vt:lpstr>
      <vt:lpstr>Impact of data</vt:lpstr>
      <vt:lpstr> </vt:lpstr>
      <vt:lpstr>Every body hurts ( ouch )</vt:lpstr>
      <vt:lpstr>ORGANS FAILING IN  THE state of nm BODY</vt:lpstr>
      <vt:lpstr>ADR OPTIONS</vt:lpstr>
      <vt:lpstr>PowerPoint Presentation</vt:lpstr>
      <vt:lpstr>QUESTIONS / 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Archuleta, Pedro L.</dc:creator>
  <cp:lastModifiedBy>Archuleta, Pedro L.</cp:lastModifiedBy>
  <cp:revision>153</cp:revision>
  <cp:lastPrinted>2014-02-12T21:16:33Z</cp:lastPrinted>
  <dcterms:created xsi:type="dcterms:W3CDTF">2013-09-27T14:17:42Z</dcterms:created>
  <dcterms:modified xsi:type="dcterms:W3CDTF">2014-04-30T15:12:33Z</dcterms:modified>
</cp:coreProperties>
</file>