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44"/>
  </p:notesMasterIdLst>
  <p:handoutMasterIdLst>
    <p:handoutMasterId r:id="rId45"/>
  </p:handoutMasterIdLst>
  <p:sldIdLst>
    <p:sldId id="31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311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7" r:id="rId40"/>
    <p:sldId id="306" r:id="rId41"/>
    <p:sldId id="302" r:id="rId42"/>
    <p:sldId id="313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660"/>
  </p:normalViewPr>
  <p:slideViewPr>
    <p:cSldViewPr>
      <p:cViewPr>
        <p:scale>
          <a:sx n="75" d="100"/>
          <a:sy n="75" d="100"/>
        </p:scale>
        <p:origin x="-8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74" d="100"/>
          <a:sy n="74" d="100"/>
        </p:scale>
        <p:origin x="-330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6EBE7C-BFF5-43A0-97EA-B9C4A39E46DC}" type="datetimeFigureOut">
              <a:rPr lang="en-US"/>
              <a:pPr>
                <a:defRPr/>
              </a:pPr>
              <a:t>7/8/2011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E7C200-A92E-4241-A71D-B7AA67EA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76208E-1576-4F1D-97B8-D211AF6AA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A2724-88FC-4ABE-93E4-A1B30D005A1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Friction:  </a:t>
            </a:r>
            <a:r>
              <a:rPr lang="en-US" smtClean="0">
                <a:solidFill>
                  <a:srgbClr val="0000CC"/>
                </a:solidFill>
              </a:rPr>
              <a:t>The resistance encountered when an object (foot) is moved in contact with another (ground).  Friction is necessary in order to walk without slipping.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79C4C-BBA4-41ED-9738-99659BFABBC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55DE9-E511-4B01-85B8-5B51D5023E3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It’s estimated that 70% of stairs in public buildings have serious defects (i.e. damaged surface, uneven treads, etc.)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2257E-3775-4479-8298-E5BC702EC32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Conditions in the surrounding environment can have a huge impact on slip, trip and fall hazards.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FD69E-8FEB-46C1-8FC0-7C724B24A88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Personal Factors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8FB28-20E7-43E1-BF36-5774B82B7AB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Slap the ground with your hand and extended fingers to absorb impact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94EFC-7FD3-456B-8FE3-BD045644F04B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0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C126-6E94-4BFA-AEE3-9E91B345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2C14-C3C1-4B7A-A627-0B711BEB0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D33CF-2EDA-4306-B6C9-80A7F39B6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1D981-F34C-45CC-B735-8AF06A2D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763A-DDC6-4C43-AAC3-89BD84F2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6CD3-35B3-49E2-9BEF-6BF7687C2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FB81-DCBD-4561-8F16-01493454D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EB32-F588-4EB6-AD9F-FDABBD60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BB8F-33ED-4E04-B0F5-DEF2C44B7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0D65-0F02-42F2-83ED-BB50C668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949A-3E80-453A-A61A-488CF63FB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UWSP Safety Training 10-09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C33297C-2CFE-45F2-BD0E-17E95CBD6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09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h1.com/new/dockboard.s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hyperlink" Target="http://www.compliancesigns.com/TRIANGLE_43_a.s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upload.wikimedia.org/wikipedia/en/9/9e/DSC00877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gsdfsgr\group\RMD\LOSS_CON\Adreien%20Jaramillo\Videos\Chef.wmv" TargetMode="External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-allclipart.com/emotion/default2.htm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pls/oshaweb/owadisp.show_document?p_table=STANDARDS&amp;p_id=971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198562"/>
          </a:xfrm>
        </p:spPr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Slips, Trips &amp; Falls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949325" y="1600200"/>
            <a:ext cx="7661275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smtClean="0"/>
              <a:t>Presented by</a:t>
            </a:r>
          </a:p>
          <a:p>
            <a:pPr algn="ctr">
              <a:buFont typeface="Wingdings" pitchFamily="2" charset="2"/>
              <a:buNone/>
            </a:pPr>
            <a:r>
              <a:rPr lang="en-US" sz="2800" smtClean="0"/>
              <a:t>Mike C. Perea, R.N.</a:t>
            </a:r>
          </a:p>
          <a:p>
            <a:pPr algn="ctr">
              <a:buFont typeface="Wingdings" pitchFamily="2" charset="2"/>
              <a:buNone/>
            </a:pPr>
            <a:r>
              <a:rPr lang="en-US" sz="2800" smtClean="0"/>
              <a:t>Occupational Health Nurse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077" name="Picture 9" descr="hospPosterSlipsH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25800"/>
            <a:ext cx="5257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2508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Slips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079875" cy="4114800"/>
          </a:xfrm>
        </p:spPr>
        <p:txBody>
          <a:bodyPr/>
          <a:lstStyle/>
          <a:p>
            <a:pPr eaLnBrk="1" hangingPunct="1"/>
            <a:r>
              <a:rPr lang="en-US" sz="2500" smtClean="0"/>
              <a:t>Highly polished floors  </a:t>
            </a:r>
            <a:br>
              <a:rPr lang="en-US" sz="2500" smtClean="0"/>
            </a:br>
            <a:r>
              <a:rPr lang="en-US" sz="2200" smtClean="0">
                <a:solidFill>
                  <a:schemeClr val="hlink"/>
                </a:solidFill>
              </a:rPr>
              <a:t>especially marble, terrazzo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or ceramic tile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500" smtClean="0"/>
              <a:t>Freshly waxed floors</a:t>
            </a:r>
          </a:p>
          <a:p>
            <a:pPr eaLnBrk="1" hangingPunct="1">
              <a:buFont typeface="Wingdings" pitchFamily="2" charset="2"/>
              <a:buNone/>
            </a:pPr>
            <a:endParaRPr lang="en-US" sz="2500" smtClean="0"/>
          </a:p>
          <a:p>
            <a:pPr eaLnBrk="1" hangingPunct="1"/>
            <a:r>
              <a:rPr lang="en-US" sz="2500" smtClean="0"/>
              <a:t>Transitioning from one</a:t>
            </a:r>
            <a:br>
              <a:rPr lang="en-US" sz="2500" smtClean="0"/>
            </a:br>
            <a:r>
              <a:rPr lang="en-US" sz="2500" smtClean="0"/>
              <a:t>surface to another</a:t>
            </a:r>
            <a:br>
              <a:rPr lang="en-US" sz="2500" smtClean="0"/>
            </a:br>
            <a:r>
              <a:rPr lang="en-US" sz="2200" smtClean="0">
                <a:solidFill>
                  <a:schemeClr val="hlink"/>
                </a:solidFill>
              </a:rPr>
              <a:t>e.g., carpeted to a smooth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surface</a:t>
            </a:r>
          </a:p>
          <a:p>
            <a:pPr eaLnBrk="1" hangingPunct="1">
              <a:buFont typeface="Wingdings" pitchFamily="2" charset="2"/>
              <a:buNone/>
            </a:pPr>
            <a:endParaRPr lang="en-US" sz="2500" smtClean="0"/>
          </a:p>
        </p:txBody>
      </p:sp>
      <p:pic>
        <p:nvPicPr>
          <p:cNvPr id="12293" name="Picture 7" descr="MRGaller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6290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Slips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500" smtClean="0"/>
              <a:t>Sloped walking surfaces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 </a:t>
            </a:r>
          </a:p>
          <a:p>
            <a:pPr eaLnBrk="1" hangingPunct="1"/>
            <a:r>
              <a:rPr lang="en-US" sz="2500" smtClean="0"/>
              <a:t>Loose, unanchored mats </a:t>
            </a:r>
            <a:br>
              <a:rPr lang="en-US" sz="2500" smtClean="0"/>
            </a:br>
            <a:r>
              <a:rPr lang="en-US" sz="2500" smtClean="0"/>
              <a:t>or rugs</a:t>
            </a:r>
            <a:br>
              <a:rPr lang="en-US" sz="2500" smtClean="0"/>
            </a:br>
            <a:r>
              <a:rPr lang="en-US" sz="2200" smtClean="0"/>
              <a:t> </a:t>
            </a:r>
            <a:endParaRPr lang="en-US" sz="2500" smtClean="0"/>
          </a:p>
          <a:p>
            <a:pPr eaLnBrk="1" hangingPunct="1"/>
            <a:r>
              <a:rPr lang="en-US" sz="2500" smtClean="0"/>
              <a:t>Loose tiles or floorboards </a:t>
            </a:r>
            <a:br>
              <a:rPr lang="en-US" sz="2500" smtClean="0"/>
            </a:br>
            <a:r>
              <a:rPr lang="en-US" sz="2500" smtClean="0"/>
              <a:t>that can shift</a:t>
            </a:r>
            <a:br>
              <a:rPr lang="en-US" sz="2500" smtClean="0"/>
            </a:br>
            <a:r>
              <a:rPr lang="en-US" sz="2200" smtClean="0"/>
              <a:t> </a:t>
            </a:r>
            <a:endParaRPr lang="en-US" sz="2500" smtClean="0"/>
          </a:p>
          <a:p>
            <a:pPr eaLnBrk="1" hangingPunct="1"/>
            <a:r>
              <a:rPr lang="en-US" sz="2500" smtClean="0"/>
              <a:t>Wet, muddy or greasy </a:t>
            </a:r>
            <a:br>
              <a:rPr lang="en-US" sz="2500" smtClean="0"/>
            </a:br>
            <a:r>
              <a:rPr lang="en-US" sz="2500" smtClean="0"/>
              <a:t>shoes</a:t>
            </a:r>
          </a:p>
        </p:txBody>
      </p:sp>
      <p:pic>
        <p:nvPicPr>
          <p:cNvPr id="13316" name="Picture 6" descr="civic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possible_asbestos_tiles"/>
          <p:cNvPicPr>
            <a:picLocks noChangeAspect="1" noChangeArrowheads="1"/>
          </p:cNvPicPr>
          <p:nvPr/>
        </p:nvPicPr>
        <p:blipFill>
          <a:blip r:embed="rId3" cstate="print"/>
          <a:srcRect r="757" b="22580"/>
          <a:stretch>
            <a:fillRect/>
          </a:stretch>
        </p:blipFill>
        <p:spPr bwMode="auto">
          <a:xfrm>
            <a:off x="4648200" y="4343400"/>
            <a:ext cx="35814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Slips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4003675" cy="2895600"/>
          </a:xfrm>
        </p:spPr>
        <p:txBody>
          <a:bodyPr/>
          <a:lstStyle/>
          <a:p>
            <a:pPr eaLnBrk="1" hangingPunct="1"/>
            <a:r>
              <a:rPr lang="en-US" sz="2500" smtClean="0"/>
              <a:t>Ramps without skid or </a:t>
            </a:r>
            <a:br>
              <a:rPr lang="en-US" sz="2500" smtClean="0"/>
            </a:br>
            <a:r>
              <a:rPr lang="en-US" sz="2500" smtClean="0"/>
              <a:t>slip resistant surfaces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 </a:t>
            </a:r>
          </a:p>
          <a:p>
            <a:pPr eaLnBrk="1" hangingPunct="1"/>
            <a:r>
              <a:rPr lang="en-US" sz="2500" smtClean="0"/>
              <a:t>Metal surfaces such as </a:t>
            </a:r>
            <a:br>
              <a:rPr lang="en-US" sz="2500" smtClean="0"/>
            </a:br>
            <a:r>
              <a:rPr lang="en-US" sz="2500" smtClean="0"/>
              <a:t>platforms, construction </a:t>
            </a:r>
            <a:br>
              <a:rPr lang="en-US" sz="2500" smtClean="0"/>
            </a:br>
            <a:r>
              <a:rPr lang="en-US" sz="2500" smtClean="0"/>
              <a:t>plates or covers on </a:t>
            </a:r>
            <a:br>
              <a:rPr lang="en-US" sz="2500" smtClean="0"/>
            </a:br>
            <a:r>
              <a:rPr lang="en-US" sz="2500" smtClean="0"/>
              <a:t>sidewalks or roads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3581400" cy="952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Metal has lower traction than many other surfaces, so it can become very smooth with wear, becoming even more hazardous when wet or frosty.</a:t>
            </a:r>
          </a:p>
        </p:txBody>
      </p:sp>
      <p:pic>
        <p:nvPicPr>
          <p:cNvPr id="14341" name="Picture 12" descr="P6300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3429000"/>
            <a:ext cx="241458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Dockboar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1205" b="12605"/>
          <a:stretch>
            <a:fillRect/>
          </a:stretch>
        </p:blipFill>
        <p:spPr bwMode="auto">
          <a:xfrm>
            <a:off x="5715000" y="1524000"/>
            <a:ext cx="31718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bigpuddle_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6002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PICT0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24384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Slips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308475" cy="4114800"/>
          </a:xfrm>
        </p:spPr>
        <p:txBody>
          <a:bodyPr/>
          <a:lstStyle/>
          <a:p>
            <a:pPr eaLnBrk="1" hangingPunct="1"/>
            <a:r>
              <a:rPr lang="en-US" sz="2500" smtClean="0"/>
              <a:t>Environmental factors: rain, frost, snow, ice or humid surfaces 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500" smtClean="0"/>
              <a:t>Uneven surfaces or terrain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500" smtClean="0"/>
              <a:t>Irregular surfaces, such as gravel or bricks</a:t>
            </a:r>
          </a:p>
          <a:p>
            <a:pPr eaLnBrk="1" hangingPunct="1">
              <a:buFont typeface="Wingdings" pitchFamily="2" charset="2"/>
              <a:buNone/>
            </a:pPr>
            <a:endParaRPr lang="en-US" sz="2500" smtClean="0"/>
          </a:p>
        </p:txBody>
      </p:sp>
      <p:pic>
        <p:nvPicPr>
          <p:cNvPr id="15366" name="Picture 8" descr="GravelPath_jpg"/>
          <p:cNvPicPr>
            <a:picLocks noChangeAspect="1" noChangeArrowheads="1"/>
          </p:cNvPicPr>
          <p:nvPr/>
        </p:nvPicPr>
        <p:blipFill>
          <a:blip r:embed="rId4" cstate="print"/>
          <a:srcRect t="5811" r="38908"/>
          <a:stretch>
            <a:fillRect/>
          </a:stretch>
        </p:blipFill>
        <p:spPr bwMode="auto">
          <a:xfrm>
            <a:off x="4343400" y="43434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Trips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4191000" cy="3505200"/>
          </a:xfrm>
        </p:spPr>
        <p:txBody>
          <a:bodyPr/>
          <a:lstStyle/>
          <a:p>
            <a:pPr eaLnBrk="1" hangingPunct="1"/>
            <a:r>
              <a:rPr lang="en-US" sz="2500" smtClean="0"/>
              <a:t>Uncovered cables, wires </a:t>
            </a:r>
            <a:br>
              <a:rPr lang="en-US" sz="2500" smtClean="0"/>
            </a:br>
            <a:r>
              <a:rPr lang="en-US" sz="2500" smtClean="0"/>
              <a:t>or extension cords (temporary wiring)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500" smtClean="0"/>
              <a:t>Clutter, obstacles in </a:t>
            </a:r>
            <a:br>
              <a:rPr lang="en-US" sz="2500" smtClean="0"/>
            </a:br>
            <a:r>
              <a:rPr lang="en-US" sz="2500" smtClean="0"/>
              <a:t>walkways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500" smtClean="0"/>
              <a:t>Open cabinets or desk </a:t>
            </a:r>
            <a:br>
              <a:rPr lang="en-US" sz="2500" smtClean="0"/>
            </a:br>
            <a:r>
              <a:rPr lang="en-US" sz="2500" smtClean="0"/>
              <a:t>drawers</a:t>
            </a:r>
          </a:p>
        </p:txBody>
      </p:sp>
      <p:pic>
        <p:nvPicPr>
          <p:cNvPr id="16388" name="Picture 6" descr="photo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91000"/>
            <a:ext cx="37814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P6080358"/>
          <p:cNvPicPr>
            <a:picLocks noChangeAspect="1" noChangeArrowheads="1"/>
          </p:cNvPicPr>
          <p:nvPr/>
        </p:nvPicPr>
        <p:blipFill>
          <a:blip r:embed="rId3" cstate="print"/>
          <a:srcRect t="37704"/>
          <a:stretch>
            <a:fillRect/>
          </a:stretch>
        </p:blipFill>
        <p:spPr bwMode="auto">
          <a:xfrm>
            <a:off x="5715000" y="1524000"/>
            <a:ext cx="31194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Trips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46894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Changes in elevation, </a:t>
            </a:r>
            <a:br>
              <a:rPr lang="en-US" sz="2500" smtClean="0"/>
            </a:br>
            <a:r>
              <a:rPr lang="en-US" sz="2500" smtClean="0"/>
              <a:t>e.g. unmarked steps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Carpets or mats that </a:t>
            </a:r>
            <a:br>
              <a:rPr lang="en-US" sz="2500" smtClean="0"/>
            </a:br>
            <a:r>
              <a:rPr lang="en-US" sz="2500" smtClean="0"/>
              <a:t>are not lying flat or have </a:t>
            </a:r>
            <a:br>
              <a:rPr lang="en-US" sz="2500" smtClean="0"/>
            </a:br>
            <a:r>
              <a:rPr lang="en-US" sz="2500" smtClean="0"/>
              <a:t>rolled up edges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Missing or uneven floor tiles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Irregular walking surfaces</a:t>
            </a:r>
          </a:p>
        </p:txBody>
      </p:sp>
      <p:pic>
        <p:nvPicPr>
          <p:cNvPr id="17412" name="Picture 5" descr="Ornshagen%20cobblestone%20road"/>
          <p:cNvPicPr>
            <a:picLocks noChangeAspect="1" noChangeArrowheads="1"/>
          </p:cNvPicPr>
          <p:nvPr/>
        </p:nvPicPr>
        <p:blipFill>
          <a:blip r:embed="rId2" cstate="print"/>
          <a:srcRect l="31133" t="32948"/>
          <a:stretch>
            <a:fillRect/>
          </a:stretch>
        </p:blipFill>
        <p:spPr bwMode="auto">
          <a:xfrm>
            <a:off x="6781800" y="3657600"/>
            <a:ext cx="2252663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P6080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2225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Trips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30480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Damaged steps</a:t>
            </a:r>
            <a:br>
              <a:rPr lang="en-US" sz="2500" smtClean="0"/>
            </a:br>
            <a:endParaRPr lang="en-US" sz="2500" smtClean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953000" y="19050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500"/>
              <a:t>Non-uniform or </a:t>
            </a:r>
            <a:br>
              <a:rPr lang="en-US" sz="2500"/>
            </a:br>
            <a:r>
              <a:rPr lang="en-US" sz="2500"/>
              <a:t>irregular steps:</a:t>
            </a:r>
            <a:br>
              <a:rPr lang="en-US" sz="2500"/>
            </a:br>
            <a:r>
              <a:rPr lang="en-US" sz="2200">
                <a:solidFill>
                  <a:schemeClr val="hlink"/>
                </a:solidFill>
              </a:rPr>
              <a:t>varying tread depth, </a:t>
            </a:r>
            <a:br>
              <a:rPr lang="en-US" sz="2200">
                <a:solidFill>
                  <a:schemeClr val="hlink"/>
                </a:solidFill>
              </a:rPr>
            </a:br>
            <a:r>
              <a:rPr lang="en-US" sz="2200">
                <a:solidFill>
                  <a:schemeClr val="hlink"/>
                </a:solidFill>
              </a:rPr>
              <a:t>varying height </a:t>
            </a:r>
            <a:br>
              <a:rPr lang="en-US" sz="2200">
                <a:solidFill>
                  <a:schemeClr val="hlink"/>
                </a:solidFill>
              </a:rPr>
            </a:br>
            <a:r>
              <a:rPr lang="en-US" sz="2200">
                <a:solidFill>
                  <a:schemeClr val="hlink"/>
                </a:solidFill>
              </a:rPr>
              <a:t>or otherwise uneven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200"/>
          </a:p>
        </p:txBody>
      </p:sp>
      <p:pic>
        <p:nvPicPr>
          <p:cNvPr id="18437" name="Picture 6" descr="wws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19065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stai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038600"/>
            <a:ext cx="180498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14400" y="5715000"/>
            <a:ext cx="2895600" cy="739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Each year there are over 3 million disabling stair fall accidents, including over 4000 deaths. </a:t>
            </a:r>
          </a:p>
        </p:txBody>
      </p:sp>
      <p:pic>
        <p:nvPicPr>
          <p:cNvPr id="18440" name="Picture 11" descr="P6080364"/>
          <p:cNvPicPr>
            <a:picLocks noChangeAspect="1" noChangeArrowheads="1"/>
          </p:cNvPicPr>
          <p:nvPr/>
        </p:nvPicPr>
        <p:blipFill>
          <a:blip r:embed="rId5" cstate="print"/>
          <a:srcRect l="960"/>
          <a:stretch>
            <a:fillRect/>
          </a:stretch>
        </p:blipFill>
        <p:spPr bwMode="auto">
          <a:xfrm>
            <a:off x="5029200" y="40386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P6080362"/>
          <p:cNvPicPr>
            <a:picLocks noChangeAspect="1" noChangeArrowheads="1"/>
          </p:cNvPicPr>
          <p:nvPr/>
        </p:nvPicPr>
        <p:blipFill>
          <a:blip r:embed="rId6" cstate="print"/>
          <a:srcRect l="10542"/>
          <a:stretch>
            <a:fillRect/>
          </a:stretch>
        </p:blipFill>
        <p:spPr bwMode="auto">
          <a:xfrm>
            <a:off x="2590800" y="2514600"/>
            <a:ext cx="1939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Trips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8418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65000"/>
              </a:spcAft>
            </a:pPr>
            <a:r>
              <a:rPr lang="en-GB" sz="2500" smtClean="0"/>
              <a:t>Accumulated waste materials or debris </a:t>
            </a:r>
          </a:p>
          <a:p>
            <a:pPr eaLnBrk="1" hangingPunct="1">
              <a:lnSpc>
                <a:spcPct val="80000"/>
              </a:lnSpc>
              <a:spcAft>
                <a:spcPct val="65000"/>
              </a:spcAft>
            </a:pPr>
            <a:r>
              <a:rPr lang="en-GB" sz="2500" smtClean="0"/>
              <a:t>Trailing cables, pallets, </a:t>
            </a:r>
            <a:br>
              <a:rPr lang="en-GB" sz="2500" smtClean="0"/>
            </a:br>
            <a:r>
              <a:rPr lang="en-GB" sz="2500" smtClean="0"/>
              <a:t>tools, etc. in walkways</a:t>
            </a:r>
          </a:p>
          <a:p>
            <a:pPr eaLnBrk="1" hangingPunct="1">
              <a:lnSpc>
                <a:spcPct val="80000"/>
              </a:lnSpc>
              <a:spcAft>
                <a:spcPct val="65000"/>
              </a:spcAft>
            </a:pPr>
            <a:r>
              <a:rPr lang="en-US" sz="2500" smtClean="0"/>
              <a:t>Objects protruding from </a:t>
            </a:r>
            <a:br>
              <a:rPr lang="en-US" sz="2500" smtClean="0"/>
            </a:br>
            <a:r>
              <a:rPr lang="en-US" sz="2500" smtClean="0"/>
              <a:t>walking surface</a:t>
            </a:r>
          </a:p>
          <a:p>
            <a:pPr eaLnBrk="1" hangingPunct="1">
              <a:lnSpc>
                <a:spcPct val="80000"/>
              </a:lnSpc>
              <a:spcAft>
                <a:spcPct val="65000"/>
              </a:spcAft>
            </a:pPr>
            <a:r>
              <a:rPr lang="en-GB" sz="2500" smtClean="0"/>
              <a:t>Uneven surfaces</a:t>
            </a:r>
          </a:p>
          <a:p>
            <a:pPr eaLnBrk="1" hangingPunct="1">
              <a:lnSpc>
                <a:spcPct val="80000"/>
              </a:lnSpc>
              <a:spcAft>
                <a:spcPct val="65000"/>
              </a:spcAft>
            </a:pPr>
            <a:r>
              <a:rPr lang="en-US" sz="2500" smtClean="0"/>
              <a:t>Sidewalk/curb drops</a:t>
            </a:r>
            <a:endParaRPr lang="en-GB" sz="2500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pic>
        <p:nvPicPr>
          <p:cNvPr id="19460" name="Picture 6" descr="P6300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62400"/>
            <a:ext cx="2054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124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P63004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62400"/>
            <a:ext cx="2054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7010400" y="5943600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Trips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0"/>
            <a:ext cx="4038600" cy="2362200"/>
          </a:xfrm>
        </p:spPr>
        <p:txBody>
          <a:bodyPr/>
          <a:lstStyle/>
          <a:p>
            <a:pPr eaLnBrk="1" hangingPunct="1"/>
            <a:r>
              <a:rPr lang="en-US" sz="2500" smtClean="0"/>
              <a:t>Speed bumps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500" smtClean="0"/>
              <a:t>Tire bumpers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500" smtClean="0"/>
              <a:t>Wheelchair ramps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8288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There are also numerous common trip</a:t>
            </a:r>
            <a:br>
              <a:rPr lang="en-US" b="1"/>
            </a:br>
            <a:r>
              <a:rPr lang="en-US" b="1"/>
              <a:t>hazards in parking lots and garages. </a:t>
            </a:r>
          </a:p>
        </p:txBody>
      </p:sp>
      <p:pic>
        <p:nvPicPr>
          <p:cNvPr id="20485" name="Picture 8" descr="Xpotent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17732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P6300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26241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speedbump1x25"/>
          <p:cNvPicPr>
            <a:picLocks noChangeAspect="1" noChangeArrowheads="1"/>
          </p:cNvPicPr>
          <p:nvPr/>
        </p:nvPicPr>
        <p:blipFill>
          <a:blip r:embed="rId4" cstate="print"/>
          <a:srcRect t="3825" r="11429"/>
          <a:stretch>
            <a:fillRect/>
          </a:stretch>
        </p:blipFill>
        <p:spPr bwMode="auto">
          <a:xfrm>
            <a:off x="6324600" y="4343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Conditions increasing the risk</a:t>
            </a:r>
            <a:br>
              <a:rPr lang="en-US" sz="3600" smtClean="0"/>
            </a:br>
            <a:r>
              <a:rPr lang="en-US" sz="3600" smtClean="0"/>
              <a:t>of slips, trips and falls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3962400" cy="2362200"/>
          </a:xfrm>
        </p:spPr>
        <p:txBody>
          <a:bodyPr/>
          <a:lstStyle/>
          <a:p>
            <a:pPr eaLnBrk="1" hangingPunct="1"/>
            <a:r>
              <a:rPr lang="en-US" sz="2500" smtClean="0"/>
              <a:t>Poor lighting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/>
          </a:p>
          <a:p>
            <a:pPr eaLnBrk="1" hangingPunct="1"/>
            <a:r>
              <a:rPr lang="en-US" sz="2500" smtClean="0"/>
              <a:t>Glare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500" smtClean="0"/>
              <a:t>Using bulky equipment </a:t>
            </a:r>
            <a:br>
              <a:rPr lang="en-US" sz="2500" smtClean="0"/>
            </a:br>
            <a:r>
              <a:rPr lang="en-US" sz="2500" smtClean="0"/>
              <a:t>or awkward PPEs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495800" y="2362200"/>
            <a:ext cx="4232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500"/>
              <a:t>Loud noise or distraction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1200"/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500"/>
              <a:t>Temperature, humidity </a:t>
            </a:r>
            <a:br>
              <a:rPr lang="en-US" sz="2500"/>
            </a:br>
            <a:r>
              <a:rPr lang="en-US" sz="2500"/>
              <a:t>or precipitation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1200"/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500"/>
              <a:t>Traffic type or volume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5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r="51563" b="2779"/>
          <a:stretch>
            <a:fillRect/>
          </a:stretch>
        </p:blipFill>
        <p:spPr bwMode="auto">
          <a:xfrm>
            <a:off x="990600" y="4724400"/>
            <a:ext cx="1754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PPE - personal protective equipment including arc flash resistant clothing, face shields and glo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1481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Photo: Workers Walking on Stre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572000"/>
            <a:ext cx="26670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304800" y="1676400"/>
            <a:ext cx="853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b="1"/>
              <a:t>Conditions in the surrounding environment can </a:t>
            </a:r>
            <a:br>
              <a:rPr lang="en-US" b="1"/>
            </a:br>
            <a:r>
              <a:rPr lang="en-US" b="1"/>
              <a:t>have a huge impact on slip, trip and fall hazards.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151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we’ll cover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239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Definitions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The cost of slips, trips &amp; falls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What OSHA says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Causes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Factors that increase the </a:t>
            </a:r>
            <a:br>
              <a:rPr lang="en-US" sz="2500" smtClean="0"/>
            </a:br>
            <a:r>
              <a:rPr lang="en-US" sz="2500" smtClean="0"/>
              <a:t>risk of incidents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Prevention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pic>
        <p:nvPicPr>
          <p:cNvPr id="4100" name="Picture 7" descr="marcom_slips_trips_f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429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Conditions increasing the risk</a:t>
            </a:r>
            <a:br>
              <a:rPr lang="en-US" sz="3600" smtClean="0"/>
            </a:br>
            <a:r>
              <a:rPr lang="en-US" sz="3600" smtClean="0"/>
              <a:t>of slips, trips and falls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841875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smtClean="0"/>
              <a:t>Age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Body shape, size and mass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Gait dynamics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Physical condition, illness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Psychological factors, </a:t>
            </a:r>
            <a:br>
              <a:rPr lang="en-US" sz="2100" smtClean="0"/>
            </a:br>
            <a:r>
              <a:rPr lang="en-US" sz="2100" smtClean="0"/>
              <a:t>stress and distractions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Medications, alcohol or drug effects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Visual perception, eyesight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</p:txBody>
      </p:sp>
      <p:pic>
        <p:nvPicPr>
          <p:cNvPr id="22532" name="Picture 5" descr="pi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53000"/>
            <a:ext cx="1363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man-Headach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613" y="4724400"/>
            <a:ext cx="12398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ga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28800"/>
            <a:ext cx="37004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Human factors increasing the risk</a:t>
            </a:r>
            <a:br>
              <a:rPr lang="en-US" sz="3600" smtClean="0"/>
            </a:br>
            <a:r>
              <a:rPr lang="en-US" sz="3600" smtClean="0"/>
              <a:t>of slips, trips and falls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4724400" cy="2667000"/>
          </a:xfrm>
        </p:spPr>
        <p:txBody>
          <a:bodyPr/>
          <a:lstStyle/>
          <a:p>
            <a:pPr eaLnBrk="1" hangingPunct="1"/>
            <a:r>
              <a:rPr lang="en-US" sz="2500" smtClean="0"/>
              <a:t>Carrying too much at once </a:t>
            </a:r>
            <a:br>
              <a:rPr lang="en-US" sz="2500" smtClean="0"/>
            </a:br>
            <a:r>
              <a:rPr lang="en-US" sz="2500" smtClean="0"/>
              <a:t>or carrying awkward objects, </a:t>
            </a:r>
            <a:br>
              <a:rPr lang="en-US" sz="2500" smtClean="0"/>
            </a:br>
            <a:r>
              <a:rPr lang="en-US" sz="2500" smtClean="0"/>
              <a:t>preventing you from:</a:t>
            </a:r>
          </a:p>
          <a:p>
            <a:pPr lvl="1" eaLnBrk="1" hangingPunct="1"/>
            <a:r>
              <a:rPr lang="en-US" sz="2100" smtClean="0">
                <a:solidFill>
                  <a:schemeClr val="hlink"/>
                </a:solidFill>
              </a:rPr>
              <a:t>Seeing where you are going</a:t>
            </a:r>
          </a:p>
          <a:p>
            <a:pPr lvl="1" eaLnBrk="1" hangingPunct="1"/>
            <a:r>
              <a:rPr lang="en-US" sz="2100" smtClean="0">
                <a:solidFill>
                  <a:schemeClr val="hlink"/>
                </a:solidFill>
              </a:rPr>
              <a:t>Holding onto railings</a:t>
            </a:r>
          </a:p>
          <a:p>
            <a:pPr lvl="1" eaLnBrk="1" hangingPunct="1"/>
            <a:r>
              <a:rPr lang="en-US" sz="2100" smtClean="0">
                <a:solidFill>
                  <a:schemeClr val="hlink"/>
                </a:solidFill>
              </a:rPr>
              <a:t>Keeping your balance</a:t>
            </a:r>
          </a:p>
          <a:p>
            <a:pPr eaLnBrk="1" hangingPunct="1"/>
            <a:endParaRPr lang="en-US" sz="2900" smtClean="0">
              <a:solidFill>
                <a:schemeClr val="hlink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534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b="1"/>
              <a:t>Human behaviors have an impact on the risk for accidents.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pic>
        <p:nvPicPr>
          <p:cNvPr id="23557" name="Picture 7" descr="P7070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49726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Human factors increasing the risk</a:t>
            </a:r>
            <a:br>
              <a:rPr lang="en-US" sz="3600" smtClean="0"/>
            </a:br>
            <a:r>
              <a:rPr lang="en-US" sz="3600" smtClean="0"/>
              <a:t>of slips, trips and falls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Inattentive walking</a:t>
            </a:r>
            <a:br>
              <a:rPr lang="en-US" sz="2500" smtClean="0"/>
            </a:br>
            <a:r>
              <a:rPr lang="en-US" sz="2200" smtClean="0">
                <a:solidFill>
                  <a:schemeClr val="hlink"/>
                </a:solidFill>
              </a:rPr>
              <a:t>Using a cell phone, reading, talking and not watching where you are going while  walking (distracted walking)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Taking shortcuts</a:t>
            </a:r>
            <a:br>
              <a:rPr lang="en-US" sz="2500" smtClean="0"/>
            </a:br>
            <a:r>
              <a:rPr lang="en-US" sz="2200" smtClean="0">
                <a:solidFill>
                  <a:schemeClr val="hlink"/>
                </a:solidFill>
              </a:rPr>
              <a:t>Not using clear pathways or 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designated walkways</a:t>
            </a:r>
          </a:p>
          <a:p>
            <a:pPr eaLnBrk="1" hangingPunct="1">
              <a:lnSpc>
                <a:spcPct val="90000"/>
              </a:lnSpc>
            </a:pP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Being in a hurry</a:t>
            </a:r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</p:txBody>
      </p:sp>
      <p:pic>
        <p:nvPicPr>
          <p:cNvPr id="24580" name="Picture 7" descr="MCj007871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19600" y="4876800"/>
            <a:ext cx="1162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1" descr="npo000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087563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Human factors increasing the risk</a:t>
            </a:r>
            <a:br>
              <a:rPr lang="en-US" sz="3600" smtClean="0"/>
            </a:br>
            <a:r>
              <a:rPr lang="en-US" sz="3600" smtClean="0"/>
              <a:t>of slips, trips and falls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766127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Poor housekeeping</a:t>
            </a:r>
            <a:br>
              <a:rPr lang="en-US" sz="2500" smtClean="0"/>
            </a:br>
            <a:r>
              <a:rPr lang="en-US" sz="2200" smtClean="0">
                <a:solidFill>
                  <a:schemeClr val="hlink"/>
                </a:solidFill>
              </a:rPr>
              <a:t>Allowing clutter to 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accumulate, not cleaning 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up spills in a timely manner</a:t>
            </a:r>
          </a:p>
          <a:p>
            <a:pPr eaLnBrk="1" hangingPunct="1">
              <a:lnSpc>
                <a:spcPct val="90000"/>
              </a:lnSpc>
            </a:pP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Using improper cleaning </a:t>
            </a:r>
            <a:br>
              <a:rPr lang="en-US" sz="2500" smtClean="0"/>
            </a:br>
            <a:r>
              <a:rPr lang="en-US" sz="2500" smtClean="0"/>
              <a:t>processes</a:t>
            </a:r>
            <a:br>
              <a:rPr lang="en-US" sz="2500" smtClean="0"/>
            </a:br>
            <a:r>
              <a:rPr lang="en-US" sz="2200" smtClean="0">
                <a:solidFill>
                  <a:schemeClr val="hlink"/>
                </a:solidFill>
              </a:rPr>
              <a:t>Over-using wax or polish on 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floors, using water to clean up 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a grease spill</a:t>
            </a:r>
            <a:br>
              <a:rPr lang="en-US" sz="2200" smtClean="0">
                <a:solidFill>
                  <a:schemeClr val="hlink"/>
                </a:solidFill>
              </a:rPr>
            </a:b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Failing to use signs when</a:t>
            </a:r>
            <a:br>
              <a:rPr lang="en-US" sz="2500" smtClean="0"/>
            </a:br>
            <a:r>
              <a:rPr lang="en-US" sz="2500" smtClean="0"/>
              <a:t>slip, trip and fall hazards</a:t>
            </a:r>
            <a:br>
              <a:rPr lang="en-US" sz="2500" smtClean="0"/>
            </a:br>
            <a:r>
              <a:rPr lang="en-US" sz="2500" smtClean="0"/>
              <a:t>are present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500" smtClean="0">
              <a:solidFill>
                <a:schemeClr val="hlink"/>
              </a:solidFill>
            </a:endParaRPr>
          </a:p>
        </p:txBody>
      </p:sp>
      <p:pic>
        <p:nvPicPr>
          <p:cNvPr id="25604" name="Picture 5" descr="130682_front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648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triphazard-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800600"/>
            <a:ext cx="1287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TRIANGLE - 43a - Stairs Fall Hazar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029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3" descr="work_alot_small"/>
          <p:cNvPicPr>
            <a:picLocks noChangeAspect="1" noChangeArrowheads="1"/>
          </p:cNvPicPr>
          <p:nvPr/>
        </p:nvPicPr>
        <p:blipFill>
          <a:blip r:embed="rId6" cstate="print"/>
          <a:srcRect t="3670"/>
          <a:stretch>
            <a:fillRect/>
          </a:stretch>
        </p:blipFill>
        <p:spPr bwMode="auto">
          <a:xfrm>
            <a:off x="4724400" y="1752600"/>
            <a:ext cx="41243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1412875"/>
          </a:xfrm>
        </p:spPr>
        <p:txBody>
          <a:bodyPr/>
          <a:lstStyle/>
          <a:p>
            <a:pPr algn="ctr" eaLnBrk="1" hangingPunct="1"/>
            <a:r>
              <a:rPr lang="en-US" smtClean="0"/>
              <a:t>Human factors increasing the risk</a:t>
            </a:r>
            <a:br>
              <a:rPr lang="en-US" smtClean="0"/>
            </a:br>
            <a:r>
              <a:rPr lang="en-US" smtClean="0"/>
              <a:t>of slips, trips and falls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76200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200" b="1"/>
              <a:t>Use of footwear not suitable for </a:t>
            </a:r>
            <a:br>
              <a:rPr lang="en-US" sz="2200" b="1"/>
            </a:br>
            <a:r>
              <a:rPr lang="en-US" sz="2200" b="1"/>
              <a:t>work environment or environmental conditions.</a:t>
            </a:r>
          </a:p>
          <a:p>
            <a:pPr>
              <a:spcBef>
                <a:spcPct val="50000"/>
              </a:spcBef>
            </a:pPr>
            <a:endParaRPr lang="en-US" sz="2200" b="1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160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hlink"/>
                </a:solidFill>
              </a:rPr>
              <a:t>High heels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276600" y="52578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chemeClr val="hlink"/>
                </a:solidFill>
              </a:rPr>
              <a:t>Smooth surfaced </a:t>
            </a:r>
            <a:br>
              <a:rPr lang="en-US" sz="2200">
                <a:solidFill>
                  <a:schemeClr val="hlink"/>
                </a:solidFill>
              </a:rPr>
            </a:br>
            <a:r>
              <a:rPr lang="en-US" sz="2200">
                <a:solidFill>
                  <a:schemeClr val="hlink"/>
                </a:solidFill>
              </a:rPr>
              <a:t>soles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400800" y="45720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chemeClr val="hlink"/>
                </a:solidFill>
              </a:rPr>
              <a:t>Old, worn-out</a:t>
            </a:r>
            <a:br>
              <a:rPr lang="en-US" sz="2200">
                <a:solidFill>
                  <a:schemeClr val="hlink"/>
                </a:solidFill>
              </a:rPr>
            </a:br>
            <a:r>
              <a:rPr lang="en-US" sz="2200">
                <a:solidFill>
                  <a:schemeClr val="hlink"/>
                </a:solidFill>
              </a:rPr>
              <a:t>shoes</a:t>
            </a:r>
          </a:p>
        </p:txBody>
      </p:sp>
      <p:pic>
        <p:nvPicPr>
          <p:cNvPr id="26631" name="Picture 12" descr="_5092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6" descr="Cole Haan 'Air Madero' Cap Toe Oxford"/>
          <p:cNvPicPr>
            <a:picLocks noChangeAspect="1" noChangeArrowheads="1"/>
          </p:cNvPicPr>
          <p:nvPr/>
        </p:nvPicPr>
        <p:blipFill>
          <a:blip r:embed="rId3" cstate="print"/>
          <a:srcRect t="36049"/>
          <a:stretch>
            <a:fillRect/>
          </a:stretch>
        </p:blipFill>
        <p:spPr bwMode="auto">
          <a:xfrm>
            <a:off x="3048000" y="3200400"/>
            <a:ext cx="2971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8" descr="200402-old-do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Slips, trips and falls are preventable!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Modify workspaces and work practices to reduce hazards – avoid distractions!</a:t>
            </a:r>
            <a:br>
              <a:rPr lang="en-US" smtClean="0"/>
            </a:br>
            <a:r>
              <a:rPr lang="en-US" sz="2200" smtClean="0"/>
              <a:t>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Practice good housekeeping</a:t>
            </a:r>
            <a:br>
              <a:rPr lang="en-US" smtClean="0"/>
            </a:br>
            <a:r>
              <a:rPr lang="en-US" sz="2600" smtClean="0"/>
              <a:t>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Wear proper footwear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ladders and stairs with caution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Practice safe walking procedures 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59738" cy="1412875"/>
          </a:xfrm>
        </p:spPr>
        <p:txBody>
          <a:bodyPr/>
          <a:lstStyle/>
          <a:p>
            <a:r>
              <a:rPr lang="en-US" sz="3800" smtClean="0"/>
              <a:t>Tips to prevent injuries from falling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14800"/>
          </a:xfrm>
        </p:spPr>
        <p:txBody>
          <a:bodyPr/>
          <a:lstStyle/>
          <a:p>
            <a:r>
              <a:rPr lang="en-US" sz="2800" smtClean="0"/>
              <a:t>Strength training with weight bearing and resistive exercise works for all age groups.</a:t>
            </a:r>
          </a:p>
          <a:p>
            <a:r>
              <a:rPr lang="en-US" sz="2800" smtClean="0"/>
              <a:t>Practice exercises designed to help improve balance.</a:t>
            </a:r>
          </a:p>
          <a:p>
            <a:r>
              <a:rPr lang="en-US" sz="2800" smtClean="0"/>
              <a:t>Exercise at least three days a week to improve strength, flexibility and balance.</a:t>
            </a:r>
          </a:p>
          <a:p>
            <a:r>
              <a:rPr lang="en-US" sz="2800" smtClean="0"/>
              <a:t>Choose low-impact exercises, such as yoga, tai chi and Pilates to avoid stress on joints.</a:t>
            </a:r>
          </a:p>
          <a:p>
            <a:r>
              <a:rPr lang="en-US" sz="2800" smtClean="0"/>
              <a:t>Stretch daily to improve flexibility and mobility.</a:t>
            </a:r>
          </a:p>
          <a:p>
            <a:endParaRPr lang="en-US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Workspace and work practice design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810000" cy="4419600"/>
          </a:xfrm>
        </p:spPr>
        <p:txBody>
          <a:bodyPr/>
          <a:lstStyle/>
          <a:p>
            <a:pPr eaLnBrk="1" hangingPunct="1"/>
            <a:r>
              <a:rPr lang="en-US" sz="2500" smtClean="0"/>
              <a:t>Highlight step edges and transitions with anti-skid paint</a:t>
            </a:r>
          </a:p>
          <a:p>
            <a:pPr eaLnBrk="1" hangingPunct="1"/>
            <a:endParaRPr lang="en-US" sz="2500" smtClean="0"/>
          </a:p>
          <a:p>
            <a:pPr eaLnBrk="1" hangingPunct="1"/>
            <a:r>
              <a:rPr lang="en-US" sz="2500" smtClean="0"/>
              <a:t>Make sure stairways have sufficient lighting and handrails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	</a:t>
            </a:r>
            <a:r>
              <a:rPr lang="en-US" sz="1800" smtClean="0">
                <a:solidFill>
                  <a:schemeClr val="hlink"/>
                </a:solidFill>
              </a:rPr>
              <a:t>If stairway is not often used and not always lit, make sure access to light switches is readily available at both top and bottom or stairwell</a:t>
            </a:r>
          </a:p>
        </p:txBody>
      </p:sp>
      <p:pic>
        <p:nvPicPr>
          <p:cNvPr id="29700" name="Picture 5" descr="stairs01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00200"/>
            <a:ext cx="2265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A3%20Stairwell%20to%20Off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2433638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Workspace and work practice design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05800" cy="7620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2500" smtClean="0"/>
              <a:t>Use anti-slip coating and tape where applicable</a:t>
            </a:r>
          </a:p>
        </p:txBody>
      </p:sp>
      <p:pic>
        <p:nvPicPr>
          <p:cNvPr id="30724" name="Picture 5" descr="senior01"/>
          <p:cNvPicPr>
            <a:picLocks noChangeAspect="1" noChangeArrowheads="1"/>
          </p:cNvPicPr>
          <p:nvPr/>
        </p:nvPicPr>
        <p:blipFill>
          <a:blip r:embed="rId2" cstate="print"/>
          <a:srcRect l="3041" t="4041" r="6590" b="3030"/>
          <a:stretch>
            <a:fillRect/>
          </a:stretch>
        </p:blipFill>
        <p:spPr bwMode="auto">
          <a:xfrm>
            <a:off x="4648200" y="2971800"/>
            <a:ext cx="3657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4419600" y="58674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Ramp with anti-skid coating and highlighted edges.</a:t>
            </a:r>
          </a:p>
        </p:txBody>
      </p:sp>
      <p:pic>
        <p:nvPicPr>
          <p:cNvPr id="30726" name="Picture 9" descr="slippic6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3714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28600" y="58674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Stairs with anti-skid coating and highlighted edges.</a:t>
            </a:r>
          </a:p>
        </p:txBody>
      </p:sp>
      <p:sp>
        <p:nvSpPr>
          <p:cNvPr id="3072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Workspace and work practice design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4038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900" smtClean="0"/>
              <a:t>Use drainage or false floors where needed</a:t>
            </a:r>
          </a:p>
          <a:p>
            <a:pPr eaLnBrk="1" hangingPunct="1">
              <a:lnSpc>
                <a:spcPct val="80000"/>
              </a:lnSpc>
            </a:pPr>
            <a:endParaRPr lang="en-US" sz="2900" smtClean="0"/>
          </a:p>
          <a:p>
            <a:pPr eaLnBrk="1" hangingPunct="1">
              <a:lnSpc>
                <a:spcPct val="80000"/>
              </a:lnSpc>
            </a:pPr>
            <a:r>
              <a:rPr lang="en-US" sz="2900" smtClean="0"/>
              <a:t>Use slip-resistant floor in high risk areas like entrances</a:t>
            </a:r>
          </a:p>
        </p:txBody>
      </p:sp>
      <p:pic>
        <p:nvPicPr>
          <p:cNvPr id="31748" name="Picture 5" descr="Industrial Maintenance and Construction"/>
          <p:cNvPicPr>
            <a:picLocks noChangeAspect="1" noChangeArrowheads="1"/>
          </p:cNvPicPr>
          <p:nvPr/>
        </p:nvPicPr>
        <p:blipFill>
          <a:blip r:embed="rId2" cstate="print"/>
          <a:srcRect r="39326"/>
          <a:stretch>
            <a:fillRect/>
          </a:stretch>
        </p:blipFill>
        <p:spPr bwMode="auto">
          <a:xfrm>
            <a:off x="5715000" y="1676400"/>
            <a:ext cx="209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4" descr="npo000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43400"/>
            <a:ext cx="2667000" cy="213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slips, trips &amp; falls?</a:t>
            </a:r>
          </a:p>
        </p:txBody>
      </p:sp>
      <p:grpSp>
        <p:nvGrpSpPr>
          <p:cNvPr id="5123" name="Group 8"/>
          <p:cNvGrpSpPr>
            <a:grpSpLocks/>
          </p:cNvGrpSpPr>
          <p:nvPr/>
        </p:nvGrpSpPr>
        <p:grpSpPr bwMode="auto">
          <a:xfrm>
            <a:off x="152400" y="1905000"/>
            <a:ext cx="1708150" cy="549275"/>
            <a:chOff x="96" y="1296"/>
            <a:chExt cx="1076" cy="346"/>
          </a:xfrm>
        </p:grpSpPr>
        <p:sp>
          <p:nvSpPr>
            <p:cNvPr id="5138" name="Rectangle 5"/>
            <p:cNvSpPr>
              <a:spLocks noChangeArrowheads="1"/>
            </p:cNvSpPr>
            <p:nvPr/>
          </p:nvSpPr>
          <p:spPr bwMode="auto">
            <a:xfrm>
              <a:off x="240" y="1296"/>
              <a:ext cx="932" cy="33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Text Box 6"/>
            <p:cNvSpPr txBox="1">
              <a:spLocks noChangeArrowheads="1"/>
            </p:cNvSpPr>
            <p:nvPr/>
          </p:nvSpPr>
          <p:spPr bwMode="auto">
            <a:xfrm>
              <a:off x="96" y="1296"/>
              <a:ext cx="8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  </a:t>
              </a:r>
              <a:r>
                <a:rPr lang="en-US" sz="2800" b="1"/>
                <a:t>Slip</a:t>
              </a:r>
            </a:p>
          </p:txBody>
        </p:sp>
      </p:grp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85800" y="2438400"/>
            <a:ext cx="2743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/>
              <a:t>A slip occurs when there is too little traction or friction between the shoe and walking surface.</a:t>
            </a:r>
            <a:r>
              <a:rPr lang="en-US" sz="1400" b="1"/>
              <a:t> </a:t>
            </a:r>
          </a:p>
        </p:txBody>
      </p:sp>
      <p:sp>
        <p:nvSpPr>
          <p:cNvPr id="5125" name="AutoShape 10"/>
          <p:cNvSpPr>
            <a:spLocks noChangeArrowheads="1"/>
          </p:cNvSpPr>
          <p:nvPr/>
        </p:nvSpPr>
        <p:spPr bwMode="auto">
          <a:xfrm>
            <a:off x="3581400" y="3429000"/>
            <a:ext cx="10668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762000" y="4953000"/>
            <a:ext cx="36877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/>
              <a:t>A trip occurs when a person’s foot </a:t>
            </a:r>
          </a:p>
          <a:p>
            <a:r>
              <a:rPr lang="en-US" sz="1600"/>
              <a:t>contacts an object in their way or </a:t>
            </a:r>
          </a:p>
          <a:p>
            <a:r>
              <a:rPr lang="en-US" sz="1600"/>
              <a:t>drops to a lower level unexpectedly, </a:t>
            </a:r>
          </a:p>
          <a:p>
            <a:r>
              <a:rPr lang="en-US" sz="1600"/>
              <a:t>causing them to be thrown off-balance.</a:t>
            </a:r>
          </a:p>
        </p:txBody>
      </p: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152400" y="4343400"/>
            <a:ext cx="1708150" cy="549275"/>
            <a:chOff x="96" y="1296"/>
            <a:chExt cx="1076" cy="346"/>
          </a:xfrm>
        </p:grpSpPr>
        <p:sp>
          <p:nvSpPr>
            <p:cNvPr id="5136" name="Rectangle 13"/>
            <p:cNvSpPr>
              <a:spLocks noChangeArrowheads="1"/>
            </p:cNvSpPr>
            <p:nvPr/>
          </p:nvSpPr>
          <p:spPr bwMode="auto">
            <a:xfrm>
              <a:off x="240" y="1296"/>
              <a:ext cx="932" cy="33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4"/>
            <p:cNvSpPr txBox="1">
              <a:spLocks noChangeArrowheads="1"/>
            </p:cNvSpPr>
            <p:nvPr/>
          </p:nvSpPr>
          <p:spPr bwMode="auto">
            <a:xfrm>
              <a:off x="96" y="1296"/>
              <a:ext cx="8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  </a:t>
              </a:r>
              <a:r>
                <a:rPr lang="en-US" sz="2800" b="1"/>
                <a:t>Trip</a:t>
              </a:r>
            </a:p>
          </p:txBody>
        </p:sp>
      </p:grpSp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4800600" y="3048000"/>
            <a:ext cx="1708150" cy="549275"/>
            <a:chOff x="96" y="1296"/>
            <a:chExt cx="1076" cy="346"/>
          </a:xfrm>
        </p:grpSpPr>
        <p:sp>
          <p:nvSpPr>
            <p:cNvPr id="5134" name="Rectangle 16"/>
            <p:cNvSpPr>
              <a:spLocks noChangeArrowheads="1"/>
            </p:cNvSpPr>
            <p:nvPr/>
          </p:nvSpPr>
          <p:spPr bwMode="auto">
            <a:xfrm>
              <a:off x="240" y="1296"/>
              <a:ext cx="932" cy="33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7"/>
            <p:cNvSpPr txBox="1">
              <a:spLocks noChangeArrowheads="1"/>
            </p:cNvSpPr>
            <p:nvPr/>
          </p:nvSpPr>
          <p:spPr bwMode="auto">
            <a:xfrm>
              <a:off x="96" y="1296"/>
              <a:ext cx="8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  </a:t>
              </a:r>
              <a:r>
                <a:rPr lang="en-US" sz="2800" b="1"/>
                <a:t>Fall</a:t>
              </a:r>
            </a:p>
          </p:txBody>
        </p:sp>
      </p:grp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5257800" y="3765550"/>
            <a:ext cx="2859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/>
              <a:t>A fall occurs when you </a:t>
            </a:r>
          </a:p>
          <a:p>
            <a:r>
              <a:rPr lang="en-US" sz="2000"/>
              <a:t>are too far off balance.  </a:t>
            </a:r>
          </a:p>
        </p:txBody>
      </p:sp>
      <p:pic>
        <p:nvPicPr>
          <p:cNvPr id="5130" name="Picture 20" descr="0_clipart_fa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419600"/>
            <a:ext cx="11763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2" descr="Slipping on Ban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05000"/>
            <a:ext cx="1600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4" descr="Tripp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486400"/>
            <a:ext cx="1258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  <p:bldP spid="93195" grpId="0"/>
      <p:bldP spid="932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Workspace and work practice design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500" smtClean="0"/>
              <a:t>Highlight slip and trip hazards for better visibility</a:t>
            </a:r>
          </a:p>
        </p:txBody>
      </p:sp>
      <p:pic>
        <p:nvPicPr>
          <p:cNvPr id="32772" name="Picture 5" descr="Wheelchair ramp on sidewalk for disable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P6300413"/>
          <p:cNvPicPr>
            <a:picLocks noChangeAspect="1" noChangeArrowheads="1"/>
          </p:cNvPicPr>
          <p:nvPr/>
        </p:nvPicPr>
        <p:blipFill>
          <a:blip r:embed="rId3" cstate="print"/>
          <a:srcRect b="10439"/>
          <a:stretch>
            <a:fillRect/>
          </a:stretch>
        </p:blipFill>
        <p:spPr bwMode="auto">
          <a:xfrm>
            <a:off x="2895600" y="3733800"/>
            <a:ext cx="2357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spe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743200"/>
            <a:ext cx="31527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Housekeeping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3846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Keep walkways, aisles and stairs clear of clutter</a:t>
            </a:r>
            <a:br>
              <a:rPr lang="en-US" sz="2500" smtClean="0"/>
            </a:b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Cover or secure cords, cables, wires or hoses and keep them away from high traffic areas</a:t>
            </a:r>
            <a:br>
              <a:rPr lang="en-US" sz="2500" smtClean="0"/>
            </a:br>
            <a:r>
              <a:rPr lang="en-US" sz="2000" smtClean="0">
                <a:solidFill>
                  <a:schemeClr val="hlink"/>
                </a:solidFill>
              </a:rPr>
              <a:t>Better yet, use cordless tools</a:t>
            </a:r>
            <a:endParaRPr lang="en-US" sz="25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5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Make sure rugs lay flat and secure</a:t>
            </a:r>
          </a:p>
        </p:txBody>
      </p:sp>
      <p:pic>
        <p:nvPicPr>
          <p:cNvPr id="33796" name="Picture 5" descr="450px-DSC008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724400" y="5867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 warehouse with clear, well-defined walkways.</a:t>
            </a: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Housekeeping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4648200" cy="3124200"/>
          </a:xfrm>
        </p:spPr>
        <p:txBody>
          <a:bodyPr/>
          <a:lstStyle/>
          <a:p>
            <a:pPr eaLnBrk="1" hangingPunct="1"/>
            <a:r>
              <a:rPr lang="en-US" sz="2500" smtClean="0"/>
              <a:t>Close desk, cabinet and </a:t>
            </a:r>
            <a:br>
              <a:rPr lang="en-US" sz="2500" smtClean="0"/>
            </a:br>
            <a:r>
              <a:rPr lang="en-US" sz="2500" smtClean="0"/>
              <a:t>file drawers after use</a:t>
            </a:r>
          </a:p>
          <a:p>
            <a:pPr eaLnBrk="1" hangingPunct="1"/>
            <a:endParaRPr lang="en-US" sz="2500" smtClean="0"/>
          </a:p>
          <a:p>
            <a:pPr eaLnBrk="1" hangingPunct="1"/>
            <a:r>
              <a:rPr lang="en-US" sz="2500" smtClean="0"/>
              <a:t>Keep floors around the workspace free of cords, boxes, materials, papers and other objects</a:t>
            </a:r>
          </a:p>
        </p:txBody>
      </p:sp>
      <p:pic>
        <p:nvPicPr>
          <p:cNvPr id="34820" name="Picture 5" descr="personalit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829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257800" y="5105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An clutter-free, organized office space.</a:t>
            </a: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Housekeeping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4724400" cy="4648200"/>
          </a:xfrm>
        </p:spPr>
        <p:txBody>
          <a:bodyPr/>
          <a:lstStyle/>
          <a:p>
            <a:pPr eaLnBrk="1" hangingPunct="1"/>
            <a:r>
              <a:rPr lang="en-US" sz="2500" smtClean="0"/>
              <a:t>Keep floors free of mud, water, grease and debris</a:t>
            </a:r>
            <a:br>
              <a:rPr lang="en-US" sz="2500" smtClean="0"/>
            </a:br>
            <a:r>
              <a:rPr lang="en-US" sz="1600" smtClean="0"/>
              <a:t> </a:t>
            </a:r>
            <a:endParaRPr lang="en-US" sz="2100" smtClean="0"/>
          </a:p>
          <a:p>
            <a:pPr eaLnBrk="1" hangingPunct="1"/>
            <a:r>
              <a:rPr lang="en-US" sz="2500" smtClean="0"/>
              <a:t>Clean up spills immediately</a:t>
            </a:r>
            <a:r>
              <a:rPr lang="en-US" sz="2100" smtClean="0"/>
              <a:t/>
            </a:r>
            <a:br>
              <a:rPr lang="en-US" sz="2100" smtClean="0"/>
            </a:br>
            <a:r>
              <a:rPr lang="en-US" sz="1600" smtClean="0"/>
              <a:t> </a:t>
            </a:r>
            <a:endParaRPr lang="en-US" sz="2100" smtClean="0"/>
          </a:p>
          <a:p>
            <a:pPr eaLnBrk="1" hangingPunct="1"/>
            <a:r>
              <a:rPr lang="en-US" sz="2500" smtClean="0"/>
              <a:t>Block off contaminated area and continue to use caution signs while the floor is drying</a:t>
            </a:r>
            <a:br>
              <a:rPr lang="en-US" sz="2500" smtClean="0"/>
            </a:br>
            <a:endParaRPr lang="en-US" sz="2100" smtClean="0"/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5105400" y="5257800"/>
            <a:ext cx="3640138" cy="952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400"/>
              <a:t>Note: Be sure not to overuse “Wet Floor” or </a:t>
            </a:r>
            <a:br>
              <a:rPr lang="en-US" sz="1400"/>
            </a:br>
            <a:r>
              <a:rPr lang="en-US" sz="1400"/>
              <a:t>“Caution” signs, if they become a part </a:t>
            </a:r>
            <a:br>
              <a:rPr lang="en-US" sz="1400"/>
            </a:br>
            <a:r>
              <a:rPr lang="en-US" sz="1400"/>
              <a:t>of the ‘scenery’, they may not be taken </a:t>
            </a:r>
            <a:br>
              <a:rPr lang="en-US" sz="1400"/>
            </a:br>
            <a:r>
              <a:rPr lang="en-US" sz="1400"/>
              <a:t>seriously when there really is a hazard.</a:t>
            </a:r>
          </a:p>
        </p:txBody>
      </p:sp>
      <p:pic>
        <p:nvPicPr>
          <p:cNvPr id="35845" name="Picture 14" descr="ManMop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2478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Housekeeping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4724400" cy="4114800"/>
          </a:xfrm>
        </p:spPr>
        <p:txBody>
          <a:bodyPr/>
          <a:lstStyle/>
          <a:p>
            <a:pPr eaLnBrk="1" hangingPunct="1"/>
            <a:r>
              <a:rPr lang="en-US" sz="2500" smtClean="0"/>
              <a:t>Clean surface areas regularly as recommended, following appropriate cleaning and drying procedures</a:t>
            </a:r>
          </a:p>
          <a:p>
            <a:pPr eaLnBrk="1" hangingPunct="1"/>
            <a:endParaRPr lang="en-US" sz="2500" smtClean="0"/>
          </a:p>
          <a:p>
            <a:pPr eaLnBrk="1" hangingPunct="1"/>
            <a:r>
              <a:rPr lang="en-US" sz="2500" smtClean="0"/>
              <a:t>Repair or replace any damaged flooring as necessary</a:t>
            </a:r>
          </a:p>
        </p:txBody>
      </p:sp>
      <p:pic>
        <p:nvPicPr>
          <p:cNvPr id="36868" name="Picture 9" descr="007-617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2073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3" descr="floorti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724400"/>
            <a:ext cx="22098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 Walking Procedures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5410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Pay attention to your surroundings, look where you are going and pay attention to slip and trip hazards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Walk, don’t run – take your time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Don’t read, write or work while walking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Use handrails while ascending and descending stairs, take your time and don’t skip steps</a:t>
            </a:r>
            <a:br>
              <a:rPr lang="en-US" sz="2200" smtClean="0"/>
            </a:b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Bring a flashlight with you if you are going into a dim area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37892" name="Picture 5" descr="P7070430"/>
          <p:cNvPicPr>
            <a:picLocks noChangeAspect="1" noChangeArrowheads="1"/>
          </p:cNvPicPr>
          <p:nvPr/>
        </p:nvPicPr>
        <p:blipFill>
          <a:blip r:embed="rId2" cstate="print"/>
          <a:srcRect t="10355" r="17848"/>
          <a:stretch>
            <a:fillRect/>
          </a:stretch>
        </p:blipFill>
        <p:spPr bwMode="auto">
          <a:xfrm>
            <a:off x="6858000" y="1752600"/>
            <a:ext cx="18986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An appropriate map com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 Walking Procedures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410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Before you lift anything, check to make sure your path is clear and your view is not obstructed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Utilize carts - don’t carry anything that you cannot see over or around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Carry small loads close to your body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Use the elevator if you are going to another level and are carrying something that requires you to use both hands</a:t>
            </a:r>
          </a:p>
        </p:txBody>
      </p:sp>
      <p:pic>
        <p:nvPicPr>
          <p:cNvPr id="38916" name="Picture 5" descr="UtilityC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76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 descr="P707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207168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 Walking Procedures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5715000" cy="4343400"/>
          </a:xfrm>
        </p:spPr>
        <p:txBody>
          <a:bodyPr/>
          <a:lstStyle/>
          <a:p>
            <a:pPr eaLnBrk="1" hangingPunct="1"/>
            <a:r>
              <a:rPr lang="en-US" sz="2500" smtClean="0"/>
              <a:t>Walk cautiously when you transition from one walking surface to another</a:t>
            </a:r>
          </a:p>
          <a:p>
            <a:pPr eaLnBrk="1" hangingPunct="1"/>
            <a:endParaRPr lang="en-US" sz="2500" smtClean="0"/>
          </a:p>
          <a:p>
            <a:pPr eaLnBrk="1" hangingPunct="1"/>
            <a:r>
              <a:rPr lang="en-US" sz="2500" smtClean="0"/>
              <a:t>Slow down and take small steps when a surface is cluttered, uneven or at an angle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2500" smtClean="0"/>
              <a:t>Wear stable non-slip shoes</a:t>
            </a:r>
          </a:p>
          <a:p>
            <a:pPr eaLnBrk="1" hangingPunct="1"/>
            <a:endParaRPr lang="en-US" sz="2500" smtClean="0"/>
          </a:p>
          <a:p>
            <a:pPr eaLnBrk="1" hangingPunct="1"/>
            <a:endParaRPr lang="en-US" sz="2500" smtClean="0"/>
          </a:p>
        </p:txBody>
      </p:sp>
      <p:pic>
        <p:nvPicPr>
          <p:cNvPr id="39940" name="Picture 5" descr="s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90800"/>
            <a:ext cx="32766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 Walking Procedures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0" y="17526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If you must walk on a slippery surface: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8153400" cy="4343400"/>
          </a:xfrm>
          <a:noFill/>
        </p:spPr>
        <p:txBody>
          <a:bodyPr/>
          <a:lstStyle/>
          <a:p>
            <a:pPr eaLnBrk="1" hangingPunct="1"/>
            <a:r>
              <a:rPr lang="en-US" sz="2500" smtClean="0"/>
              <a:t>Wear non-slip footwear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500" smtClean="0"/>
              <a:t>Pay attention to the surface you are walking on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500" smtClean="0"/>
              <a:t>Take small, slow steps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500" smtClean="0"/>
              <a:t>Point your feet out slightly to keep your center of balance under you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500" smtClean="0"/>
              <a:t>Use handrails or other stable objects you can hold onto</a:t>
            </a:r>
          </a:p>
          <a:p>
            <a:pPr algn="ctr" eaLnBrk="1" hangingPunct="1"/>
            <a:endParaRPr lang="en-US" sz="2500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find yourself falling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82000" cy="4114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500" smtClean="0"/>
          </a:p>
          <a:p>
            <a:pPr eaLnBrk="1" hangingPunct="1"/>
            <a:r>
              <a:rPr lang="en-US" sz="2500" smtClean="0"/>
              <a:t>Bend your elbows and knees and use your legs and arms to absorb the fall.</a:t>
            </a:r>
            <a:br>
              <a:rPr lang="en-US" sz="2500" smtClean="0"/>
            </a:br>
            <a:endParaRPr lang="en-US" sz="2500" smtClean="0"/>
          </a:p>
          <a:p>
            <a:pPr eaLnBrk="1" hangingPunct="1"/>
            <a:r>
              <a:rPr lang="en-US" sz="2500" smtClean="0"/>
              <a:t>Protect the vulnerable parts of your body, like the head, neck and spine.</a:t>
            </a:r>
            <a:br>
              <a:rPr lang="en-US" sz="2500" smtClean="0"/>
            </a:br>
            <a:endParaRPr lang="en-US" sz="2500" smtClean="0"/>
          </a:p>
          <a:p>
            <a:pPr eaLnBrk="1" hangingPunct="1"/>
            <a:r>
              <a:rPr lang="en-US" sz="2500" smtClean="0"/>
              <a:t>Don’t move if you think you’ve hurt yourself. Wait for help.</a:t>
            </a:r>
          </a:p>
          <a:p>
            <a:pPr eaLnBrk="1" hangingPunct="1"/>
            <a:endParaRPr lang="en-US" sz="250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slips, trips &amp; falls?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7543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/>
              <a:t>There are two types of falls: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04800" y="2438400"/>
            <a:ext cx="2819400" cy="685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4800" y="2514600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Same Level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4724400" y="2438400"/>
            <a:ext cx="3505200" cy="685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724400" y="25146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From Elevation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09600" y="3200400"/>
            <a:ext cx="2743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When you fall to the</a:t>
            </a:r>
            <a:br>
              <a:rPr lang="en-US" sz="2000"/>
            </a:br>
            <a:r>
              <a:rPr lang="en-US" sz="2000"/>
              <a:t>surface you are walking on.  Same level falls are more common.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5105400" y="3200400"/>
            <a:ext cx="2743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When you fall to a level below the one you are walking on.  Falls from elevation are more severe.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152400" y="4876800"/>
            <a:ext cx="1905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solidFill>
                  <a:schemeClr val="accent1"/>
                </a:solidFill>
              </a:rPr>
              <a:t>Caused by: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1828800" y="5181600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1"/>
                </a:solidFill>
              </a:rPr>
              <a:t> Slips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1"/>
                </a:solidFill>
              </a:rPr>
              <a:t> Trips</a:t>
            </a:r>
          </a:p>
          <a:p>
            <a:pPr>
              <a:spcBef>
                <a:spcPct val="50000"/>
              </a:spcBef>
            </a:pPr>
            <a:endParaRPr lang="en-US" sz="2500"/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4572000" y="4876800"/>
            <a:ext cx="1905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solidFill>
                  <a:schemeClr val="accent1"/>
                </a:solidFill>
              </a:rPr>
              <a:t>Caused by: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6324600" y="5181600"/>
            <a:ext cx="2514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1"/>
                </a:solidFill>
              </a:rPr>
              <a:t> Ladders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1"/>
                </a:solidFill>
              </a:rPr>
              <a:t> Stairs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1"/>
                </a:solidFill>
              </a:rPr>
              <a:t> Platforms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1"/>
                </a:solidFill>
              </a:rPr>
              <a:t> Loading docks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en-US" sz="250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en-US" sz="250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500"/>
          </a:p>
        </p:txBody>
      </p:sp>
      <p:grpSp>
        <p:nvGrpSpPr>
          <p:cNvPr id="6158" name="Group 13"/>
          <p:cNvGrpSpPr>
            <a:grpSpLocks/>
          </p:cNvGrpSpPr>
          <p:nvPr/>
        </p:nvGrpSpPr>
        <p:grpSpPr bwMode="auto">
          <a:xfrm>
            <a:off x="304800" y="5410200"/>
            <a:ext cx="1828800" cy="1058863"/>
            <a:chOff x="624" y="2730"/>
            <a:chExt cx="1584" cy="918"/>
          </a:xfrm>
        </p:grpSpPr>
        <p:pic>
          <p:nvPicPr>
            <p:cNvPr id="6161" name="Picture 18" descr="SLIPDOCK"/>
            <p:cNvPicPr>
              <a:picLocks noChangeAspect="1" noChangeArrowheads="1"/>
            </p:cNvPicPr>
            <p:nvPr/>
          </p:nvPicPr>
          <p:blipFill>
            <a:blip r:embed="rId2" cstate="print"/>
            <a:srcRect b="34576"/>
            <a:stretch>
              <a:fillRect/>
            </a:stretch>
          </p:blipFill>
          <p:spPr bwMode="auto">
            <a:xfrm>
              <a:off x="964" y="2730"/>
              <a:ext cx="1244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162" name="Line 19"/>
            <p:cNvSpPr>
              <a:spLocks noChangeShapeType="1"/>
            </p:cNvSpPr>
            <p:nvPr/>
          </p:nvSpPr>
          <p:spPr bwMode="auto">
            <a:xfrm>
              <a:off x="624" y="3648"/>
              <a:ext cx="1367" cy="0"/>
            </a:xfrm>
            <a:prstGeom prst="line">
              <a:avLst/>
            </a:prstGeom>
            <a:noFill/>
            <a:ln w="139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159" name="Picture 21" descr="SLIPD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410200"/>
            <a:ext cx="1281113" cy="122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Rules of Thumb…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352800" y="23622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/>
              <a:t>If you drop it, pick it up.</a:t>
            </a:r>
          </a:p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1400"/>
          </a:p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/>
              <a:t>If you spill it, wipe it up.</a:t>
            </a:r>
          </a:p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1400"/>
          </a:p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/>
              <a:t>Go where you are looking, </a:t>
            </a:r>
            <a:br>
              <a:rPr lang="en-US" sz="2800"/>
            </a:br>
            <a:r>
              <a:rPr lang="en-US" sz="2800"/>
              <a:t>and look where you are going.</a:t>
            </a:r>
          </a:p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800"/>
          </a:p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 b="1"/>
              <a:t>There is always time for safety !</a:t>
            </a:r>
          </a:p>
        </p:txBody>
      </p:sp>
      <p:pic>
        <p:nvPicPr>
          <p:cNvPr id="43012" name="Picture 6" descr="hospPosterSlips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6766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1109340639Watch-For-Ice_B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UWSP Safety Training 10-09</a:t>
            </a:r>
          </a:p>
        </p:txBody>
      </p:sp>
      <p:pic>
        <p:nvPicPr>
          <p:cNvPr id="7" name="Che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49525"/>
            <a:ext cx="3048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Slips, trips &amp; falls occur frequently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861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/>
              <a:t>According to the U.S. Department of Labor, slips, trips and falls are the most common occupational accident.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276600"/>
            <a:ext cx="8382000" cy="32766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The Bureau of Labor Statistics reported that 253,440 employees suffered injuries falling in the work environment in 2007. Of these:</a:t>
            </a:r>
          </a:p>
          <a:p>
            <a:pPr lvl="1" eaLnBrk="1" hangingPunct="1"/>
            <a:r>
              <a:rPr lang="en-US" sz="2000" smtClean="0"/>
              <a:t>68% suffered injuries falling at the same level</a:t>
            </a:r>
          </a:p>
          <a:p>
            <a:pPr lvl="1" eaLnBrk="1" hangingPunct="1"/>
            <a:r>
              <a:rPr lang="en-US" sz="2000" smtClean="0"/>
              <a:t>32% suffered injuries falling to a lower level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Over 17% of disabling work injuries were caused by falls.</a:t>
            </a:r>
          </a:p>
          <a:p>
            <a:pPr eaLnBrk="1" hangingPunct="1"/>
            <a:endParaRPr lang="en-US" sz="2000" smtClean="0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066800" y="3048000"/>
            <a:ext cx="6858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Slips, trips &amp; falls occur frequently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05800" cy="3886200"/>
          </a:xfrm>
        </p:spPr>
        <p:txBody>
          <a:bodyPr/>
          <a:lstStyle/>
          <a:p>
            <a:pPr eaLnBrk="1" hangingPunct="1"/>
            <a:r>
              <a:rPr lang="en-US" sz="3000" smtClean="0"/>
              <a:t>15% of accidental deaths* are caused by falls, second only to motor vehicle accidents</a:t>
            </a:r>
          </a:p>
          <a:p>
            <a:pPr eaLnBrk="1" hangingPunct="1"/>
            <a:endParaRPr lang="en-US" sz="3000" smtClean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143000" y="2895600"/>
            <a:ext cx="4876800" cy="2235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/>
              <a:t>Many of these incidents could have been prevented with general safety precautions</a:t>
            </a:r>
          </a:p>
        </p:txBody>
      </p:sp>
      <p:pic>
        <p:nvPicPr>
          <p:cNvPr id="8197" name="Picture 7" descr="KLEC2003_C094-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1631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791200" y="62484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</a:t>
            </a:r>
            <a:r>
              <a:rPr lang="en-US" sz="1400" b="1"/>
              <a:t>work related and non-work related</a:t>
            </a:r>
          </a:p>
        </p:txBody>
      </p:sp>
      <p:sp>
        <p:nvSpPr>
          <p:cNvPr id="819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cost of slips, trips &amp; falls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62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Slips, trips and falls can occur almost anywhere at</a:t>
            </a:r>
            <a:br>
              <a:rPr lang="en-US" b="1"/>
            </a:br>
            <a:r>
              <a:rPr lang="en-US" b="1"/>
              <a:t>the worksite and the incidents often have serious outcomes, resulting in debilitating injuries and even death.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286000" y="2743200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600"/>
              <a:t>pain </a:t>
            </a:r>
            <a:r>
              <a:rPr lang="en-US" sz="1600"/>
              <a:t>(from bruises, sprains, strains or fractures)</a:t>
            </a:r>
          </a:p>
          <a:p>
            <a:pPr marL="290513" indent="-290513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600"/>
              <a:t>lost wages</a:t>
            </a:r>
          </a:p>
          <a:p>
            <a:pPr marL="290513" indent="-290513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600"/>
              <a:t>temporary or permanent disability</a:t>
            </a:r>
          </a:p>
          <a:p>
            <a:pPr marL="290513" indent="-290513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600"/>
              <a:t>reduced quality of life</a:t>
            </a:r>
          </a:p>
          <a:p>
            <a:pPr marL="290513" indent="-290513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600"/>
              <a:t>depression</a:t>
            </a:r>
          </a:p>
          <a:p>
            <a:pPr marL="290513" indent="-290513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1000"/>
          </a:p>
          <a:p>
            <a:pPr marL="290513" indent="-290513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600"/>
              <a:t>inconvenience </a:t>
            </a:r>
          </a:p>
        </p:txBody>
      </p:sp>
      <p:pic>
        <p:nvPicPr>
          <p:cNvPr id="9221" name="Picture 7" descr="PE02967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42138" y="4876800"/>
            <a:ext cx="1584325" cy="164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11" descr="Hurt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834"/>
          <a:stretch>
            <a:fillRect/>
          </a:stretch>
        </p:blipFill>
        <p:spPr bwMode="auto">
          <a:xfrm>
            <a:off x="457200" y="3505200"/>
            <a:ext cx="1763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OSHA says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Because slips, trips and falls can occur almost anywhere and have </a:t>
            </a:r>
            <a:br>
              <a:rPr lang="en-US" b="1"/>
            </a:br>
            <a:r>
              <a:rPr lang="en-US" b="1"/>
              <a:t>various causal factors, OSHA has numerous standards that address slip, trip and fall safety for different industries.  CFR 1910 Subpart D covers all walking-working surfaces for general industry. 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3505200"/>
            <a:ext cx="8458200" cy="2514600"/>
          </a:xfrm>
          <a:noFill/>
        </p:spPr>
        <p:txBody>
          <a:bodyPr/>
          <a:lstStyle/>
          <a:p>
            <a:pPr eaLnBrk="1" hangingPunct="1"/>
            <a:r>
              <a:rPr lang="en-US" altLang="zh-CN" sz="2500" smtClean="0">
                <a:ea typeface="宋体" pitchFamily="2" charset="-122"/>
                <a:hlinkClick r:id="rId2"/>
              </a:rPr>
              <a:t>CFR 1910.22 </a:t>
            </a:r>
            <a:r>
              <a:rPr lang="en-US" altLang="zh-CN" sz="2500" i="1" smtClean="0">
                <a:ea typeface="宋体" pitchFamily="2" charset="-122"/>
                <a:hlinkClick r:id="rId2"/>
              </a:rPr>
              <a:t>“General requirements”</a:t>
            </a:r>
            <a:r>
              <a:rPr lang="en-US" altLang="zh-CN" sz="2500" i="1" smtClean="0">
                <a:ea typeface="宋体" pitchFamily="2" charset="-122"/>
              </a:rPr>
              <a:t> </a:t>
            </a:r>
            <a:r>
              <a:rPr lang="en-US" altLang="zh-CN" sz="2500" smtClean="0">
                <a:ea typeface="宋体" pitchFamily="2" charset="-122"/>
              </a:rPr>
              <a:t>specifies that:</a:t>
            </a:r>
          </a:p>
          <a:p>
            <a:pPr lvl="1" eaLnBrk="1" hangingPunct="1"/>
            <a:r>
              <a:rPr lang="en-US" sz="2000" smtClean="0"/>
              <a:t>all areas of employment should be kept clean and sanitary</a:t>
            </a:r>
          </a:p>
          <a:p>
            <a:pPr lvl="1" eaLnBrk="1" hangingPunct="1"/>
            <a:r>
              <a:rPr lang="en-US" sz="2000" smtClean="0"/>
              <a:t>the floors shall be kept clean and dry</a:t>
            </a:r>
          </a:p>
          <a:p>
            <a:pPr lvl="1" eaLnBrk="1" hangingPunct="1"/>
            <a:r>
              <a:rPr lang="en-US" sz="2000" smtClean="0"/>
              <a:t>aisles and passageways shall be kept clear and in good repair</a:t>
            </a:r>
          </a:p>
          <a:p>
            <a:pPr lvl="1" eaLnBrk="1" hangingPunct="1"/>
            <a:r>
              <a:rPr lang="en-US" sz="2000" smtClean="0"/>
              <a:t>permanent aisles and passageways shall be marked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Slips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91000" cy="2362200"/>
          </a:xfrm>
        </p:spPr>
        <p:txBody>
          <a:bodyPr/>
          <a:lstStyle/>
          <a:p>
            <a:pPr eaLnBrk="1" hangingPunct="1"/>
            <a:r>
              <a:rPr lang="en-US" sz="2500" smtClean="0"/>
              <a:t>Wet spills or contamination </a:t>
            </a:r>
            <a:br>
              <a:rPr lang="en-US" sz="2500" smtClean="0"/>
            </a:br>
            <a:r>
              <a:rPr lang="en-US" sz="2500" smtClean="0"/>
              <a:t>on floors:  </a:t>
            </a:r>
            <a:br>
              <a:rPr lang="en-US" sz="2500" smtClean="0"/>
            </a:br>
            <a:r>
              <a:rPr lang="en-US" sz="2200" smtClean="0">
                <a:solidFill>
                  <a:schemeClr val="hlink"/>
                </a:solidFill>
              </a:rPr>
              <a:t>water, mud, oil, </a:t>
            </a:r>
            <a:br>
              <a:rPr lang="en-US" sz="2200" smtClean="0">
                <a:solidFill>
                  <a:schemeClr val="hlink"/>
                </a:solidFill>
              </a:rPr>
            </a:br>
            <a:r>
              <a:rPr lang="en-US" sz="2200" smtClean="0">
                <a:solidFill>
                  <a:schemeClr val="hlink"/>
                </a:solidFill>
              </a:rPr>
              <a:t>grease, food, etc.</a:t>
            </a:r>
            <a:endParaRPr lang="en-US" sz="2200" smtClean="0"/>
          </a:p>
        </p:txBody>
      </p:sp>
      <p:pic>
        <p:nvPicPr>
          <p:cNvPr id="11268" name="Picture 4" descr="images7[1]"/>
          <p:cNvPicPr>
            <a:picLocks noChangeAspect="1" noChangeArrowheads="1"/>
          </p:cNvPicPr>
          <p:nvPr/>
        </p:nvPicPr>
        <p:blipFill>
          <a:blip r:embed="rId2" cstate="print"/>
          <a:srcRect t="36394"/>
          <a:stretch>
            <a:fillRect/>
          </a:stretch>
        </p:blipFill>
        <p:spPr bwMode="auto">
          <a:xfrm>
            <a:off x="762000" y="3810000"/>
            <a:ext cx="2743200" cy="2679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876800" y="1828800"/>
            <a:ext cx="3470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500"/>
              <a:t>Dry contamination </a:t>
            </a:r>
            <a:br>
              <a:rPr lang="en-US" sz="2500"/>
            </a:br>
            <a:r>
              <a:rPr lang="en-US" sz="2500"/>
              <a:t>on floors:</a:t>
            </a:r>
            <a:r>
              <a:rPr lang="en-US" sz="2200"/>
              <a:t> </a:t>
            </a:r>
            <a:r>
              <a:rPr lang="en-US" sz="2000"/>
              <a:t> </a:t>
            </a:r>
            <a:br>
              <a:rPr lang="en-US" sz="2000"/>
            </a:br>
            <a:r>
              <a:rPr lang="en-US" sz="2200">
                <a:solidFill>
                  <a:schemeClr val="hlink"/>
                </a:solidFill>
              </a:rPr>
              <a:t>dusts, powders, wood, </a:t>
            </a:r>
            <a:br>
              <a:rPr lang="en-US" sz="2200">
                <a:solidFill>
                  <a:schemeClr val="hlink"/>
                </a:solidFill>
              </a:rPr>
            </a:br>
            <a:r>
              <a:rPr lang="en-US" sz="2200">
                <a:solidFill>
                  <a:schemeClr val="hlink"/>
                </a:solidFill>
              </a:rPr>
              <a:t>lint, plastic, etc.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200">
              <a:solidFill>
                <a:schemeClr val="hlink"/>
              </a:solidFill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3200"/>
          </a:p>
        </p:txBody>
      </p:sp>
      <p:pic>
        <p:nvPicPr>
          <p:cNvPr id="11270" name="Picture 9" descr="0015-0401-1815-1803_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2613</TotalTime>
  <Words>1244</Words>
  <Application>Microsoft Office PowerPoint</Application>
  <PresentationFormat>On-screen Show (4:3)</PresentationFormat>
  <Paragraphs>283</Paragraphs>
  <Slides>42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Wingdings</vt:lpstr>
      <vt:lpstr>Times New Roman</vt:lpstr>
      <vt:lpstr>Comic Sans MS</vt:lpstr>
      <vt:lpstr>宋体</vt:lpstr>
      <vt:lpstr>Axis</vt:lpstr>
      <vt:lpstr>Slips, Trips &amp; Falls</vt:lpstr>
      <vt:lpstr>What we’ll cover</vt:lpstr>
      <vt:lpstr>What are slips, trips &amp; falls?</vt:lpstr>
      <vt:lpstr>What are slips, trips &amp; falls?</vt:lpstr>
      <vt:lpstr>Slips, trips &amp; falls occur frequently</vt:lpstr>
      <vt:lpstr>Slips, trips &amp; falls occur frequently</vt:lpstr>
      <vt:lpstr>The cost of slips, trips &amp; falls</vt:lpstr>
      <vt:lpstr>What OSHA says</vt:lpstr>
      <vt:lpstr>Causes of Slips</vt:lpstr>
      <vt:lpstr>Causes of Slips</vt:lpstr>
      <vt:lpstr>Causes of Slips</vt:lpstr>
      <vt:lpstr>Causes of Slips</vt:lpstr>
      <vt:lpstr>Causes of Slips</vt:lpstr>
      <vt:lpstr>Causes of Trips</vt:lpstr>
      <vt:lpstr>Causes of Trips</vt:lpstr>
      <vt:lpstr>Causes of Trips</vt:lpstr>
      <vt:lpstr>Causes of Trips</vt:lpstr>
      <vt:lpstr>Causes of Trips</vt:lpstr>
      <vt:lpstr>Conditions increasing the risk of slips, trips and falls</vt:lpstr>
      <vt:lpstr>Conditions increasing the risk of slips, trips and falls</vt:lpstr>
      <vt:lpstr>Human factors increasing the risk of slips, trips and falls</vt:lpstr>
      <vt:lpstr>Human factors increasing the risk of slips, trips and falls</vt:lpstr>
      <vt:lpstr>Human factors increasing the risk of slips, trips and falls</vt:lpstr>
      <vt:lpstr>Human factors increasing the risk of slips, trips and falls</vt:lpstr>
      <vt:lpstr>Slips, trips and falls are preventable! </vt:lpstr>
      <vt:lpstr>Tips to prevent injuries from falling</vt:lpstr>
      <vt:lpstr>Workspace and work practice design</vt:lpstr>
      <vt:lpstr>Workspace and work practice design</vt:lpstr>
      <vt:lpstr>Workspace and work practice design</vt:lpstr>
      <vt:lpstr>Workspace and work practice design</vt:lpstr>
      <vt:lpstr>Housekeeping</vt:lpstr>
      <vt:lpstr>Housekeeping</vt:lpstr>
      <vt:lpstr>Housekeeping</vt:lpstr>
      <vt:lpstr>Housekeeping</vt:lpstr>
      <vt:lpstr>Safe Walking Procedures</vt:lpstr>
      <vt:lpstr>Safe Walking Procedures</vt:lpstr>
      <vt:lpstr>Safe Walking Procedures</vt:lpstr>
      <vt:lpstr>Safe Walking Procedures</vt:lpstr>
      <vt:lpstr>If you find yourself falling</vt:lpstr>
      <vt:lpstr> Rules of Thumb…</vt:lpstr>
      <vt:lpstr>Slide 41</vt:lpstr>
      <vt:lpstr>Slide 42</vt:lpstr>
    </vt:vector>
  </TitlesOfParts>
  <Company>UWSP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hazmat</dc:creator>
  <cp:lastModifiedBy>amelia</cp:lastModifiedBy>
  <cp:revision>61</cp:revision>
  <dcterms:created xsi:type="dcterms:W3CDTF">2006-06-27T18:06:13Z</dcterms:created>
  <dcterms:modified xsi:type="dcterms:W3CDTF">2011-07-08T19:37:30Z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