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19" autoAdjust="0"/>
  </p:normalViewPr>
  <p:slideViewPr>
    <p:cSldViewPr>
      <p:cViewPr varScale="1">
        <p:scale>
          <a:sx n="74" d="100"/>
          <a:sy n="74" d="100"/>
        </p:scale>
        <p:origin x="-954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578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9439D-2638-42DD-B8AC-F148AC4BB1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3C24A-7F83-43F6-BF23-01A225638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ABC7A-169C-4FE3-8F29-4066FFC6B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C84DB-5ACA-4F02-8FA0-6BEF201BE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77725-B9DD-423D-9782-0FF677C25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4D9A9-1B85-442F-9EB6-F52ECD15D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0AE27-8331-4095-BC11-A6758194F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9F00A-1CAA-4390-A979-3ED19451C3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881AF-592F-410D-BDCF-0A5669390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4840B-F33F-4FF9-BAB8-F50C3F1CA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E1096-09AD-4B02-9BCE-A6A281694A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638C81-353B-4F1C-9669-223082AFC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6CEBE-20AC-477D-A1A8-D47741A53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93D88-A78A-4E50-AFEE-47161C60BF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D71A619-5480-4D26-8B0B-CCECA4241D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475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5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76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476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76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476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476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6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6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Incident Investigation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New Mexico State Risk Management Loss Control Bureau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Identifying Causal Factors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Get specific incident data. Include the entire sequence of events leading to the resulting incident.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1. 	Employee – Time in current occupation,    	Frequency of Activity, and training.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2. 	Narrative Description – What the person 	was doing, objects or substances involved, 	environmental conditions, acts of others.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Identifying Causal Factors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3. 	Equipment – Type, brand, condition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4. 	Task – Specific or general, with others or 	alone, etc.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5. 	Time Factors – Shift, Phase of workday.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 6. 	Protective Measures – Personal Protective 	Equipment (PPE), machine safeguards, 	use of job safety analysis, written 	standards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Indentifying Causal Factors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7. 	Characteristics of an injury – Body part, 	severity, etc.</a:t>
            </a:r>
          </a:p>
          <a:p>
            <a:pPr lvl="1" eaLnBrk="1" hangingPunct="1">
              <a:defRPr/>
            </a:pPr>
            <a:r>
              <a:rPr lang="en-US" dirty="0" smtClean="0"/>
              <a:t>Analyze other similar occurrences or other incidents in general for clues and analyze to detect patterns.  </a:t>
            </a:r>
          </a:p>
          <a:p>
            <a:pPr lvl="1" eaLnBrk="1" hangingPunct="1">
              <a:defRPr/>
            </a:pPr>
            <a:r>
              <a:rPr lang="en-US" dirty="0" smtClean="0"/>
              <a:t>Indentify problems and solutions.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Selecting Corrective Actions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1. 	</a:t>
            </a:r>
            <a:r>
              <a:rPr lang="en-US" dirty="0" err="1" smtClean="0"/>
              <a:t>Develope</a:t>
            </a:r>
            <a:r>
              <a:rPr lang="en-US" dirty="0" smtClean="0"/>
              <a:t> effective and cost-effective 	correction action plan to eliminate or 	control the hazard identified.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2.	Ask for suggestions from employees.  	Employees who are directly involved 	with a situation on a day-to-day basis 	often have different insights from an 	outside observer.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How Should an Investigation Proceed?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10 critical steps in incident investigation.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   1. 	Provide Emergency Response – Make sure a 	first-aid response is available.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   2. 	Secure the area – Isolate the incident scene 	(rope, tape, guard) Do what ever it takes to 	prevent another occurrence while preserving 	evidence.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   3.	Identity Potential Witnesses – Eye witness, ear 	witness or others who might have information.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901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How Should an Investigation Proceed?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4. 	Have investigation tools available – 	Camera, video camcorder, tape recorder, 	measuring devices, interview and 	investigation forms.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5.	Procure hard evidence and record data – 	Collect all evidence that can or may be 	used for your investigation.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6.	Conduct Interviews – Use open-ended 	questions that cannot be answered with a 	just “yes” or “no”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How Should an Investigation Proceed?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7.	Review data – Inspections reports,	 	maintenance reports, prior incident 	reports and analysis.  Are there patterns 	or trends?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8.	Prepare an Investigation Report – Record 	key facts.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9. 	Implement Corrective Action – This is 	critical to the prevention of future 	incidents that result in injuries, illnesses, 	and property damage.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92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How Should an Investigation Proceed?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   10.	Follow-up – </a:t>
            </a:r>
          </a:p>
          <a:p>
            <a:pPr lvl="1" eaLnBrk="1" hangingPunct="1">
              <a:defRPr/>
            </a:pPr>
            <a:r>
              <a:rPr lang="en-US" dirty="0" smtClean="0"/>
              <a:t>1. Assure corrective actions that are decided upon 	are implemented by rules established for such 	action. </a:t>
            </a:r>
          </a:p>
          <a:p>
            <a:pPr lvl="1" eaLnBrk="1" hangingPunct="1">
              <a:defRPr/>
            </a:pPr>
            <a:r>
              <a:rPr lang="en-US" dirty="0" smtClean="0"/>
              <a:t>2. Talk to people involved to assure necessary 	training was received and that the corrective 	actions 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93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6"/>
          <p:cNvSpPr txBox="1">
            <a:spLocks noChangeArrowheads="1"/>
          </p:cNvSpPr>
          <p:nvPr/>
        </p:nvSpPr>
        <p:spPr bwMode="auto">
          <a:xfrm>
            <a:off x="0" y="60960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7538" name="Rectangle 18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Questions and / or Comments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Incident?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Any unplanned event that results in personal injury, damage to property / equipment, or an event that has the potential to result in such consequences.</a:t>
            </a:r>
          </a:p>
        </p:txBody>
      </p:sp>
      <p:pic>
        <p:nvPicPr>
          <p:cNvPr id="4100" name="Picture 6" descr="MCj0425794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632200" y="4219575"/>
            <a:ext cx="1879600" cy="162560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/>
          <p:cNvSpPr>
            <a:spLocks noGrp="1" noRot="1" noChangeArrowheads="1"/>
          </p:cNvSpPr>
          <p:nvPr>
            <p:ph type="title"/>
          </p:nvPr>
        </p:nvSpPr>
        <p:spPr>
          <a:xfrm>
            <a:off x="533400" y="228600"/>
            <a:ext cx="8229600" cy="76200"/>
          </a:xfrm>
        </p:spPr>
        <p:txBody>
          <a:bodyPr/>
          <a:lstStyle/>
          <a:p>
            <a:pPr eaLnBrk="1" hangingPunct="1">
              <a:defRPr/>
            </a:pPr>
            <a:endParaRPr lang="en-US" sz="4000" smtClean="0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AutoNum type="alphaUcPeriod"/>
              <a:defRPr/>
            </a:pPr>
            <a:r>
              <a:rPr lang="en-US" sz="2800" smtClean="0"/>
              <a:t>Why Investigate</a:t>
            </a:r>
          </a:p>
          <a:p>
            <a:pPr marL="609600" indent="-609600" eaLnBrk="1" hangingPunct="1">
              <a:buFont typeface="Wingdings" pitchFamily="2" charset="2"/>
              <a:buAutoNum type="alphaUcPeriod"/>
              <a:defRPr/>
            </a:pPr>
            <a:r>
              <a:rPr lang="en-US" sz="2800" smtClean="0"/>
              <a:t>Who to Involve</a:t>
            </a:r>
          </a:p>
          <a:p>
            <a:pPr marL="609600" indent="-609600" eaLnBrk="1" hangingPunct="1">
              <a:buFont typeface="Wingdings" pitchFamily="2" charset="2"/>
              <a:buAutoNum type="alphaUcPeriod"/>
              <a:defRPr/>
            </a:pPr>
            <a:r>
              <a:rPr lang="en-US" sz="2800" smtClean="0"/>
              <a:t>When to Investigate</a:t>
            </a:r>
          </a:p>
          <a:p>
            <a:pPr marL="609600" indent="-609600" eaLnBrk="1" hangingPunct="1">
              <a:buFont typeface="Wingdings" pitchFamily="2" charset="2"/>
              <a:buAutoNum type="alphaUcPeriod"/>
              <a:defRPr/>
            </a:pPr>
            <a:r>
              <a:rPr lang="en-US" sz="2800" smtClean="0"/>
              <a:t>Where to Investigate</a:t>
            </a:r>
          </a:p>
          <a:p>
            <a:pPr marL="609600" indent="-609600" eaLnBrk="1" hangingPunct="1">
              <a:buFont typeface="Wingdings" pitchFamily="2" charset="2"/>
              <a:buAutoNum type="alphaUcPeriod"/>
              <a:defRPr/>
            </a:pPr>
            <a:r>
              <a:rPr lang="en-US" sz="2800" smtClean="0"/>
              <a:t>What to Look For</a:t>
            </a:r>
          </a:p>
          <a:p>
            <a:pPr marL="609600" indent="-609600" eaLnBrk="1" hangingPunct="1">
              <a:buFont typeface="Wingdings" pitchFamily="2" charset="2"/>
              <a:buAutoNum type="alphaUcPeriod"/>
              <a:defRPr/>
            </a:pPr>
            <a:r>
              <a:rPr lang="en-US" sz="2800" smtClean="0"/>
              <a:t>How to Proceed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sz="quarter" idx="3"/>
          </p:nvPr>
        </p:nvSpPr>
        <p:spPr>
          <a:xfrm flipV="1">
            <a:off x="4648200" y="3863975"/>
            <a:ext cx="4038600" cy="74613"/>
          </a:xfrm>
        </p:spPr>
        <p:txBody>
          <a:bodyPr/>
          <a:lstStyle/>
          <a:p>
            <a:pPr eaLnBrk="1" hangingPunct="1">
              <a:defRPr/>
            </a:pPr>
            <a:endParaRPr lang="en-US" sz="2400" dirty="0" smtClean="0"/>
          </a:p>
        </p:txBody>
      </p:sp>
      <p:pic>
        <p:nvPicPr>
          <p:cNvPr id="5125" name="Picture 7" descr="MCIN01111_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19800" y="2514600"/>
            <a:ext cx="1303338" cy="178593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7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7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7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7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build="p" advAuto="200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Investigate by Asking?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smtClean="0"/>
              <a:t>What happen?</a:t>
            </a:r>
          </a:p>
          <a:p>
            <a:pPr eaLnBrk="1" hangingPunct="1">
              <a:defRPr/>
            </a:pPr>
            <a:r>
              <a:rPr lang="en-US" sz="2800" smtClean="0"/>
              <a:t>Who was involved?</a:t>
            </a:r>
          </a:p>
          <a:p>
            <a:pPr eaLnBrk="1" hangingPunct="1">
              <a:defRPr/>
            </a:pPr>
            <a:r>
              <a:rPr lang="en-US" sz="2800" smtClean="0"/>
              <a:t>When did it happen? </a:t>
            </a:r>
          </a:p>
          <a:p>
            <a:pPr eaLnBrk="1" hangingPunct="1">
              <a:defRPr/>
            </a:pPr>
            <a:r>
              <a:rPr lang="en-US" sz="2800" smtClean="0"/>
              <a:t>Why did it happened?</a:t>
            </a:r>
          </a:p>
          <a:p>
            <a:pPr eaLnBrk="1" hangingPunct="1">
              <a:defRPr/>
            </a:pPr>
            <a:r>
              <a:rPr lang="en-US" sz="2800" smtClean="0"/>
              <a:t>How did it happen? </a:t>
            </a:r>
          </a:p>
          <a:p>
            <a:pPr eaLnBrk="1" hangingPunct="1">
              <a:defRPr/>
            </a:pPr>
            <a:r>
              <a:rPr lang="en-US" sz="2800" smtClean="0"/>
              <a:t>Responsibility for Investigation lies with management.</a:t>
            </a:r>
          </a:p>
        </p:txBody>
      </p:sp>
      <p:pic>
        <p:nvPicPr>
          <p:cNvPr id="80901" name="Picture 5" descr="MCj04344110000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854700" y="2947988"/>
            <a:ext cx="1625600" cy="1828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9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0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0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0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0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0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8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Why Investigate Incidents?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Incident Investigation is an Integral Part of a comprehensive safety, health, and loss prevention program.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A. 	Determine Direct Cause.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B. 	Prevent similar occurrences by 	implementing corrective actions.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C.	Document Facts.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D. 	Provide Cost Data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dirty="0" smtClean="0"/>
              <a:t>   E.	Reinforce Commitment to Safety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8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Who Should Investigate Incidents?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First-line Supervisor</a:t>
            </a:r>
          </a:p>
          <a:p>
            <a:pPr eaLnBrk="1" hangingPunct="1">
              <a:defRPr/>
            </a:pPr>
            <a:r>
              <a:rPr lang="en-US" dirty="0" smtClean="0"/>
              <a:t>Employee Involved</a:t>
            </a:r>
          </a:p>
          <a:p>
            <a:pPr eaLnBrk="1" hangingPunct="1">
              <a:defRPr/>
            </a:pPr>
            <a:r>
              <a:rPr lang="en-US" dirty="0" smtClean="0"/>
              <a:t>Safety, Heath and Loss Prevention Professional</a:t>
            </a:r>
          </a:p>
          <a:p>
            <a:pPr eaLnBrk="1" hangingPunct="1">
              <a:defRPr/>
            </a:pPr>
            <a:r>
              <a:rPr lang="en-US" dirty="0" smtClean="0"/>
              <a:t>Others – Management / Insurance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Note: Fairness and impartiality are essential.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When should Incidents be Investigated?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All incidents deserve attention as soon as possible. (within 8 hours of the occurrence)</a:t>
            </a:r>
          </a:p>
          <a:p>
            <a:pPr eaLnBrk="1" hangingPunct="1">
              <a:defRPr/>
            </a:pPr>
            <a:r>
              <a:rPr lang="en-US" smtClean="0"/>
              <a:t>Why?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1. 	People forget important details quickly.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    2. 	A short delay may permit evidence to be    	destroyed.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Where should incidents be investigated?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At the site of the occurrence. </a:t>
            </a:r>
          </a:p>
          <a:p>
            <a:pPr eaLnBrk="1" hangingPunct="1">
              <a:defRPr/>
            </a:pPr>
            <a:r>
              <a:rPr lang="en-US" smtClean="0"/>
              <a:t>Interviews my need to be held elsewhere if the site location is not safe or destroyed.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Identifying Causal Factors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Fact –Finding (vs. fault-finding) is the core of a successful investigation.</a:t>
            </a:r>
          </a:p>
          <a:p>
            <a:pPr eaLnBrk="1" hangingPunct="1">
              <a:defRPr/>
            </a:pPr>
            <a:r>
              <a:rPr lang="en-US" smtClean="0"/>
              <a:t>Usually a combination of elements contribute to incidents: Environment, Equipment, People, and Management.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/>
    </p:bld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1705</TotalTime>
  <Words>328</Words>
  <Application>Microsoft Office PowerPoint</Application>
  <PresentationFormat>On-screen Show (4:3)</PresentationFormat>
  <Paragraphs>76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Garamond</vt:lpstr>
      <vt:lpstr>Arial</vt:lpstr>
      <vt:lpstr>Wingdings</vt:lpstr>
      <vt:lpstr>Calibri</vt:lpstr>
      <vt:lpstr>Stream</vt:lpstr>
      <vt:lpstr>Incident Investigation</vt:lpstr>
      <vt:lpstr>Incident?</vt:lpstr>
      <vt:lpstr>Slide 3</vt:lpstr>
      <vt:lpstr>Investigate by Asking?</vt:lpstr>
      <vt:lpstr>Why Investigate Incidents?</vt:lpstr>
      <vt:lpstr>Who Should Investigate Incidents?</vt:lpstr>
      <vt:lpstr>When should Incidents be Investigated?</vt:lpstr>
      <vt:lpstr>Where should incidents be investigated?</vt:lpstr>
      <vt:lpstr>Identifying Causal Factors</vt:lpstr>
      <vt:lpstr>Identifying Causal Factors</vt:lpstr>
      <vt:lpstr>Identifying Causal Factors</vt:lpstr>
      <vt:lpstr>Indentifying Causal Factors</vt:lpstr>
      <vt:lpstr>Selecting Corrective Actions</vt:lpstr>
      <vt:lpstr>How Should an Investigation Proceed?</vt:lpstr>
      <vt:lpstr>How Should an Investigation Proceed?</vt:lpstr>
      <vt:lpstr>How Should an Investigation Proceed?</vt:lpstr>
      <vt:lpstr>How Should an Investigation Proceed?</vt:lpstr>
      <vt:lpstr>Questions and / or Comments</vt:lpstr>
    </vt:vector>
  </TitlesOfParts>
  <Company>State of NM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Incident Investigation Procedures</dc:title>
  <dc:creator>GSD</dc:creator>
  <cp:lastModifiedBy>amelia</cp:lastModifiedBy>
  <cp:revision>62</cp:revision>
  <dcterms:created xsi:type="dcterms:W3CDTF">2008-05-12T13:37:19Z</dcterms:created>
  <dcterms:modified xsi:type="dcterms:W3CDTF">2011-07-08T19:26:58Z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