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sldIdLst>
    <p:sldId id="256" r:id="rId2"/>
    <p:sldId id="272" r:id="rId3"/>
    <p:sldId id="273" r:id="rId4"/>
    <p:sldId id="274" r:id="rId5"/>
    <p:sldId id="257" r:id="rId6"/>
    <p:sldId id="258" r:id="rId7"/>
    <p:sldId id="259" r:id="rId8"/>
    <p:sldId id="260" r:id="rId9"/>
    <p:sldId id="261" r:id="rId10"/>
    <p:sldId id="262" r:id="rId11"/>
    <p:sldId id="267" r:id="rId12"/>
    <p:sldId id="268" r:id="rId13"/>
    <p:sldId id="269" r:id="rId14"/>
    <p:sldId id="264" r:id="rId15"/>
    <p:sldId id="265" r:id="rId16"/>
    <p:sldId id="263" r:id="rId17"/>
    <p:sldId id="270" r:id="rId18"/>
    <p:sldId id="266" r:id="rId19"/>
    <p:sldId id="2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98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DCF8D-C566-4963-B88F-ECE978720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696A2-81F2-4DE9-9F55-C3184EEA4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AD63A-EFE1-4A92-9522-5233B73DA6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6800" y="4114800"/>
            <a:ext cx="75438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25D7C-C08E-4E22-992D-B58C155E78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52538-D391-4AE0-A60F-A65462F62A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EE7FF-F84F-45E6-8291-3C4B227ED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066800" y="1981200"/>
            <a:ext cx="3695700" cy="4114800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E001-006F-4AD5-8073-DA40EF081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05B8A-4438-4689-8339-2652FC2E3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155DC-BED9-42F6-9F03-A4BB67578B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67B56-B4E7-4155-BC95-2F16CB80FF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37EB-5D5C-4BB7-BCD7-24B7F98255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26BE6-5D62-4475-A89C-06C2163A7F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D9535-BE3C-4BF0-B778-AE133AA217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2A0E8-5844-43E9-8750-3B8FFF47F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3F6AB-1D8B-4721-B83D-ACD79797C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CDBC77A8-DC37-45B3-864C-0ADB5A5DC5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4" r:id="rId2"/>
    <p:sldLayoutId id="2147483817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8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General Office Safety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86200"/>
            <a:ext cx="8458200" cy="1752600"/>
          </a:xfrm>
        </p:spPr>
        <p:txBody>
          <a:bodyPr/>
          <a:lstStyle/>
          <a:p>
            <a:pPr marR="0" eaLnBrk="1" hangingPunct="1"/>
            <a:endParaRPr lang="en-US" sz="2800" smtClean="0"/>
          </a:p>
          <a:p>
            <a:pPr marR="0" eaLnBrk="1" hangingPunct="1"/>
            <a:r>
              <a:rPr lang="en-US" sz="2800" smtClean="0"/>
              <a:t>Created by,</a:t>
            </a:r>
          </a:p>
          <a:p>
            <a:pPr marR="0" eaLnBrk="1" hangingPunct="1"/>
            <a:r>
              <a:rPr lang="en-US" sz="2800" smtClean="0"/>
              <a:t>State of NM Loss Control Bureau Specialists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Office Equipment Safety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0" y="1981200"/>
            <a:ext cx="70866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Learn how to operate before using them.</a:t>
            </a:r>
          </a:p>
          <a:p>
            <a:pPr eaLnBrk="1" hangingPunct="1"/>
            <a:r>
              <a:rPr lang="en-US" sz="2800" smtClean="0"/>
              <a:t>Loose clothing, jewelry, and long hair should be kept out of machines</a:t>
            </a:r>
          </a:p>
          <a:p>
            <a:pPr eaLnBrk="1" hangingPunct="1"/>
            <a:r>
              <a:rPr lang="en-US" sz="2800" smtClean="0"/>
              <a:t>Keep hands and fingers clear of paper inlet on shredder</a:t>
            </a:r>
          </a:p>
          <a:p>
            <a:pPr eaLnBrk="1" hangingPunct="1"/>
            <a:r>
              <a:rPr lang="en-US" sz="2800" smtClean="0"/>
              <a:t>Switch machines off before trying to clear a blockage.</a:t>
            </a:r>
          </a:p>
          <a:p>
            <a:pPr eaLnBrk="1" hangingPunct="1"/>
            <a:endParaRPr lang="en-US" sz="2800" smtClean="0"/>
          </a:p>
        </p:txBody>
      </p:sp>
      <p:pic>
        <p:nvPicPr>
          <p:cNvPr id="14340" name="Picture 4" descr="j0283611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5105400"/>
            <a:ext cx="1828800" cy="1447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Office Chemicals </a:t>
            </a:r>
          </a:p>
        </p:txBody>
      </p:sp>
      <p:pic>
        <p:nvPicPr>
          <p:cNvPr id="15363" name="Picture 4" descr="j0232935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00200" y="4114800"/>
            <a:ext cx="2441575" cy="1662113"/>
          </a:xfrm>
        </p:spPr>
      </p:pic>
      <p:sp>
        <p:nvSpPr>
          <p:cNvPr id="15364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Cleaning Agents (Bleach/Ammonia)</a:t>
            </a:r>
          </a:p>
          <a:p>
            <a:pPr eaLnBrk="1" hangingPunct="1"/>
            <a:r>
              <a:rPr lang="en-US" sz="2800" smtClean="0"/>
              <a:t>Toners</a:t>
            </a:r>
          </a:p>
          <a:p>
            <a:pPr eaLnBrk="1" hangingPunct="1"/>
            <a:r>
              <a:rPr lang="en-US" sz="2800" smtClean="0"/>
              <a:t>Inks</a:t>
            </a:r>
          </a:p>
          <a:p>
            <a:pPr eaLnBrk="1" hangingPunct="1"/>
            <a:r>
              <a:rPr lang="en-US" sz="2800" smtClean="0"/>
              <a:t>Cleansers</a:t>
            </a:r>
          </a:p>
          <a:p>
            <a:pPr eaLnBrk="1" hangingPunct="1"/>
            <a:r>
              <a:rPr lang="en-US" sz="2800" smtClean="0"/>
              <a:t>Solvents</a:t>
            </a:r>
          </a:p>
          <a:p>
            <a:pPr eaLnBrk="1" hangingPunct="1"/>
            <a:r>
              <a:rPr lang="en-US" sz="2800" smtClean="0"/>
              <a:t>Paints</a:t>
            </a:r>
          </a:p>
          <a:p>
            <a:pPr eaLnBrk="1" hangingPunct="1"/>
            <a:r>
              <a:rPr lang="en-US" sz="2800" smtClean="0"/>
              <a:t>Adhesives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38862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These are several examples of  several common chemicals that could be introduced into the workplace.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Hazard Communication Standard (HazCom)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Because the “Right-to-Know” Law gives you the right to know the hazards in your workplace,  a written Hazard Communication Plan is required by 29 CFR 1910.1200.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Emergency Action Plan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5438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An Emergency Action Plan (EAP) is needed to provide a carefully prepared guideline of appropriate response actions for a wide array of emergency scenarios.  The purpose of this plan is to save lives, reduce the incidence of personal injury, and prevent property damage.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Fire Procedures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6934200" cy="4114800"/>
          </a:xfrm>
        </p:spPr>
        <p:txBody>
          <a:bodyPr/>
          <a:lstStyle/>
          <a:p>
            <a:pPr eaLnBrk="1" hangingPunct="1"/>
            <a:r>
              <a:rPr lang="en-US" sz="2400" smtClean="0"/>
              <a:t>Evacuate the building to your designated rally points.</a:t>
            </a:r>
          </a:p>
          <a:p>
            <a:pPr eaLnBrk="1" hangingPunct="1"/>
            <a:r>
              <a:rPr lang="en-US" sz="2400" smtClean="0"/>
              <a:t>Your emergency action plan can help you identify your designated rally point.</a:t>
            </a:r>
          </a:p>
          <a:p>
            <a:pPr eaLnBrk="1" hangingPunct="1"/>
            <a:r>
              <a:rPr lang="en-US" sz="2400" smtClean="0"/>
              <a:t>At rally point, follow accountability procedures given by your plan. </a:t>
            </a:r>
          </a:p>
        </p:txBody>
      </p:sp>
      <p:pic>
        <p:nvPicPr>
          <p:cNvPr id="18436" name="Picture 9" descr="HH00861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848600" y="2438400"/>
            <a:ext cx="808038" cy="16446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Emergency Evacuations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Keep your head!</a:t>
            </a:r>
          </a:p>
          <a:p>
            <a:pPr eaLnBrk="1" hangingPunct="1"/>
            <a:r>
              <a:rPr lang="en-US" sz="2800" smtClean="0"/>
              <a:t>Know the exits!</a:t>
            </a:r>
          </a:p>
          <a:p>
            <a:pPr eaLnBrk="1" hangingPunct="1"/>
            <a:r>
              <a:rPr lang="en-US" sz="2800" smtClean="0"/>
              <a:t>Do not run to exits, but walk to exits!</a:t>
            </a:r>
          </a:p>
          <a:p>
            <a:pPr eaLnBrk="1" hangingPunct="1"/>
            <a:r>
              <a:rPr lang="en-US" sz="2800" smtClean="0"/>
              <a:t>Ensure easy access to the safest way out!</a:t>
            </a:r>
          </a:p>
        </p:txBody>
      </p:sp>
      <p:pic>
        <p:nvPicPr>
          <p:cNvPr id="19460" name="Picture 4" descr="BD05950_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14900" y="2209800"/>
            <a:ext cx="3695700" cy="36576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Aid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620000" cy="4114800"/>
          </a:xfrm>
        </p:spPr>
        <p:txBody>
          <a:bodyPr/>
          <a:lstStyle/>
          <a:p>
            <a:pPr eaLnBrk="1" hangingPunct="1"/>
            <a:r>
              <a:rPr lang="en-US" sz="2800" smtClean="0"/>
              <a:t>Make sure that you know the location of the nearest First Aid Kit. </a:t>
            </a:r>
          </a:p>
          <a:p>
            <a:pPr eaLnBrk="1" hangingPunct="1"/>
            <a:r>
              <a:rPr lang="en-US" sz="2800" smtClean="0"/>
              <a:t>Make sure that the First Aid Kit is stocked properly.</a:t>
            </a:r>
          </a:p>
          <a:p>
            <a:pPr eaLnBrk="1" hangingPunct="1"/>
            <a:r>
              <a:rPr lang="en-US" sz="2800" smtClean="0"/>
              <a:t>Information on locations and supplies for First Aid Kits should be listed on the Emergency Action Plan.</a:t>
            </a:r>
          </a:p>
        </p:txBody>
      </p:sp>
      <p:sp>
        <p:nvSpPr>
          <p:cNvPr id="33796" name="PubCross"/>
          <p:cNvSpPr>
            <a:spLocks noEditPoints="1" noChangeArrowheads="1"/>
          </p:cNvSpPr>
          <p:nvPr/>
        </p:nvSpPr>
        <p:spPr bwMode="auto">
          <a:xfrm>
            <a:off x="6781800" y="304800"/>
            <a:ext cx="1295400" cy="1447800"/>
          </a:xfrm>
          <a:custGeom>
            <a:avLst/>
            <a:gdLst>
              <a:gd name="G0" fmla="+- 0 0 0"/>
              <a:gd name="G1" fmla="+- 5400 0 0"/>
              <a:gd name="G2" fmla="+- 21600 0 5400"/>
              <a:gd name="G3" fmla="+- 5400 0 0"/>
              <a:gd name="G4" fmla="+- 21600 0 5400"/>
              <a:gd name="T0" fmla="*/ 10800 w 21600"/>
              <a:gd name="T1" fmla="*/ 0 h 21600"/>
              <a:gd name="T2" fmla="*/ 0 w 21600"/>
              <a:gd name="T3" fmla="*/ 10800 h 21600"/>
              <a:gd name="T4" fmla="*/ 10800 w 21600"/>
              <a:gd name="T5" fmla="*/ 21600 h 21600"/>
              <a:gd name="T6" fmla="*/ 21600 w 21600"/>
              <a:gd name="T7" fmla="*/ 10800 h 21600"/>
              <a:gd name="T8" fmla="*/ G1 w 21600"/>
              <a:gd name="T9" fmla="*/ G3 h 21600"/>
              <a:gd name="T10" fmla="*/ G2 w 21600"/>
              <a:gd name="T11" fmla="*/ G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5400" y="0"/>
                </a:moveTo>
                <a:lnTo>
                  <a:pt x="5400" y="5400"/>
                </a:lnTo>
                <a:lnTo>
                  <a:pt x="0" y="5400"/>
                </a:lnTo>
                <a:lnTo>
                  <a:pt x="0" y="16200"/>
                </a:lnTo>
                <a:lnTo>
                  <a:pt x="5400" y="16200"/>
                </a:lnTo>
                <a:lnTo>
                  <a:pt x="5400" y="21600"/>
                </a:lnTo>
                <a:lnTo>
                  <a:pt x="16200" y="21600"/>
                </a:lnTo>
                <a:lnTo>
                  <a:pt x="16200" y="16200"/>
                </a:lnTo>
                <a:lnTo>
                  <a:pt x="21600" y="16200"/>
                </a:lnTo>
                <a:lnTo>
                  <a:pt x="21600" y="5400"/>
                </a:lnTo>
                <a:lnTo>
                  <a:pt x="16200" y="5400"/>
                </a:lnTo>
                <a:lnTo>
                  <a:pt x="16200" y="0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Bloodborne Pathogens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Bloodborne Pathogens Standard (29 CFR 1910.1030) helps prevent exposure to HIV &amp; HBV.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Universal Precautions to prevent the spread of Bloodborne Infection.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Refer to your agency Exposure Control Plan.</a:t>
            </a:r>
          </a:p>
        </p:txBody>
      </p:sp>
      <p:pic>
        <p:nvPicPr>
          <p:cNvPr id="21508" name="Picture 4" descr="j017895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2800" y="4648200"/>
            <a:ext cx="2495550" cy="1676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Employee Safety</a:t>
            </a:r>
          </a:p>
        </p:txBody>
      </p:sp>
      <p:sp>
        <p:nvSpPr>
          <p:cNvPr id="2253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eaLnBrk="1" hangingPunct="1"/>
            <a:r>
              <a:rPr lang="en-US" sz="3600" smtClean="0"/>
              <a:t>You are responsible for your own safety!</a:t>
            </a:r>
          </a:p>
          <a:p>
            <a:pPr eaLnBrk="1" hangingPunct="1"/>
            <a:r>
              <a:rPr lang="en-US" sz="3600" smtClean="0"/>
              <a:t>Safety is a right not a privilege!</a:t>
            </a:r>
          </a:p>
        </p:txBody>
      </p:sp>
      <p:pic>
        <p:nvPicPr>
          <p:cNvPr id="22532" name="Picture 7" descr="sflogo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71600" y="4495800"/>
            <a:ext cx="65532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mtClean="0"/>
              <a:t>The End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GENERAL DUTY CLAUSE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SECTION 5(a)1 “DUTIES” THAT:</a:t>
            </a:r>
          </a:p>
          <a:p>
            <a:pPr eaLnBrk="1" hangingPunct="1"/>
            <a:r>
              <a:rPr lang="en-US" smtClean="0"/>
              <a:t>(a) Each Employer –</a:t>
            </a:r>
          </a:p>
          <a:p>
            <a:pPr eaLnBrk="1" hangingPunct="1"/>
            <a:r>
              <a:rPr lang="en-US" smtClean="0"/>
              <a:t>(1) Shall Furnish to each of his employees employment and a place of employment which are free from recognized hazards that are causing or are likely to cause, death or serious physical harm to his employees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GENERAL DUTY CLAUSE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(2) Shall comply with occupational safety and health standards promulgated under this Act.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GENERAL DUTY CLAUSE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(b) Each employee shall comply with occupational safety and health standards and all rules, regulations, and orders issued pursuant to this Act which are applicable to his own actions and conduct.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 Work Practices</a:t>
            </a:r>
          </a:p>
        </p:txBody>
      </p:sp>
      <p:sp>
        <p:nvSpPr>
          <p:cNvPr id="9219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Good housekeeping is essential.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Never store items under your desk.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Never store items on top of cabinets.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Never leave desk or cabinet drawers open.</a:t>
            </a:r>
          </a:p>
        </p:txBody>
      </p:sp>
      <p:pic>
        <p:nvPicPr>
          <p:cNvPr id="9220" name="Picture 8" descr="Office_Safety_Problem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76400" y="4114800"/>
            <a:ext cx="5943600" cy="251460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Safe Work Practices</a:t>
            </a:r>
          </a:p>
        </p:txBody>
      </p:sp>
      <p:pic>
        <p:nvPicPr>
          <p:cNvPr id="10243" name="Picture 4" descr="Back_problem_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66800" y="2262188"/>
            <a:ext cx="2667000" cy="3551237"/>
          </a:xfrm>
          <a:noFill/>
        </p:spPr>
      </p:pic>
      <p:sp>
        <p:nvSpPr>
          <p:cNvPr id="1024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114800" y="1981200"/>
            <a:ext cx="5029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Never stand on the chair or table to reach anything.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top of your computer should be at eye level to avoid neck strain.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Keep aisles, hallways, and corridors clear.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Use safe lifting practices. Bend your knees!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Electrical Safety</a:t>
            </a:r>
          </a:p>
        </p:txBody>
      </p:sp>
      <p:pic>
        <p:nvPicPr>
          <p:cNvPr id="11267" name="Picture 5" descr="electrical hazar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90600" y="2133600"/>
            <a:ext cx="3581400" cy="3886200"/>
          </a:xfrm>
          <a:noFill/>
        </p:spPr>
      </p:pic>
      <p:sp>
        <p:nvSpPr>
          <p:cNvPr id="11268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Loose lying cables can cause:</a:t>
            </a:r>
          </a:p>
          <a:p>
            <a:pPr lvl="1" eaLnBrk="1" hangingPunct="1"/>
            <a:r>
              <a:rPr lang="en-US" smtClean="0"/>
              <a:t>Tripping hazards</a:t>
            </a:r>
          </a:p>
          <a:p>
            <a:pPr lvl="1" eaLnBrk="1" hangingPunct="1"/>
            <a:r>
              <a:rPr lang="en-US" smtClean="0"/>
              <a:t>Electrocution</a:t>
            </a:r>
          </a:p>
          <a:p>
            <a:pPr lvl="1" eaLnBrk="1" hangingPunct="1"/>
            <a:r>
              <a:rPr lang="en-US" smtClean="0"/>
              <a:t>Damage to equipment</a:t>
            </a:r>
          </a:p>
          <a:p>
            <a:pPr eaLnBrk="1" hangingPunct="1"/>
            <a:r>
              <a:rPr lang="en-US" sz="2800" smtClean="0"/>
              <a:t>Do not use frayed extension cords!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Accident Reporting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Report all accidents to your supervisor!</a:t>
            </a:r>
          </a:p>
          <a:p>
            <a:pPr eaLnBrk="1" hangingPunct="1"/>
            <a:r>
              <a:rPr lang="en-US" sz="2800" smtClean="0"/>
              <a:t>Watch out for unsafe conditions, and report them to your supervisor!</a:t>
            </a:r>
          </a:p>
        </p:txBody>
      </p:sp>
      <p:pic>
        <p:nvPicPr>
          <p:cNvPr id="12292" name="Picture 11" descr="j0136785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76800" y="3048000"/>
            <a:ext cx="3657600" cy="35814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Preventing Slips, Trips, and Falls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 NOT allow cabling to create a tripping hazard.</a:t>
            </a:r>
          </a:p>
          <a:p>
            <a:pPr eaLnBrk="1" hangingPunct="1"/>
            <a:r>
              <a:rPr lang="en-US" smtClean="0"/>
              <a:t>Clean up spills quickly</a:t>
            </a:r>
          </a:p>
          <a:p>
            <a:pPr eaLnBrk="1" hangingPunct="1"/>
            <a:r>
              <a:rPr lang="en-US" smtClean="0"/>
              <a:t>Do NOT block passageways</a:t>
            </a:r>
          </a:p>
          <a:p>
            <a:pPr eaLnBrk="1" hangingPunct="1"/>
            <a:r>
              <a:rPr lang="en-US" smtClean="0"/>
              <a:t>Keep office areas clean</a:t>
            </a:r>
          </a:p>
          <a:p>
            <a:pPr eaLnBrk="1" hangingPunct="1"/>
            <a:r>
              <a:rPr lang="en-US" smtClean="0"/>
              <a:t>Keep stacking and storage areas safe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</TotalTime>
  <Words>617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Tahoma</vt:lpstr>
      <vt:lpstr>Arial</vt:lpstr>
      <vt:lpstr>Calibri</vt:lpstr>
      <vt:lpstr>Constantia</vt:lpstr>
      <vt:lpstr>Wingdings 2</vt:lpstr>
      <vt:lpstr>Wingdings</vt:lpstr>
      <vt:lpstr>Flow</vt:lpstr>
      <vt:lpstr>General Office Safety</vt:lpstr>
      <vt:lpstr>THE GENERAL DUTY CLAUSE</vt:lpstr>
      <vt:lpstr>THE GENERAL DUTY CLAUSE</vt:lpstr>
      <vt:lpstr>THE GENERAL DUTY CLAUSE</vt:lpstr>
      <vt:lpstr>Safe Work Practices</vt:lpstr>
      <vt:lpstr>Safe Work Practices</vt:lpstr>
      <vt:lpstr>Electrical Safety</vt:lpstr>
      <vt:lpstr>Accident Reporting</vt:lpstr>
      <vt:lpstr>Preventing Slips, Trips, and Falls</vt:lpstr>
      <vt:lpstr>Office Equipment Safety</vt:lpstr>
      <vt:lpstr>Common Office Chemicals </vt:lpstr>
      <vt:lpstr>Hazard Communication Standard (HazCom)</vt:lpstr>
      <vt:lpstr>Emergency Action Plan</vt:lpstr>
      <vt:lpstr>Fire Procedures </vt:lpstr>
      <vt:lpstr>Emergency Evacuations</vt:lpstr>
      <vt:lpstr>First Aid </vt:lpstr>
      <vt:lpstr>Bloodborne Pathogens</vt:lpstr>
      <vt:lpstr>Employee Safety</vt:lpstr>
      <vt:lpstr>The End</vt:lpstr>
    </vt:vector>
  </TitlesOfParts>
  <Company>University of South Carolina Aiken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 User</dc:creator>
  <cp:lastModifiedBy>amelia</cp:lastModifiedBy>
  <cp:revision>13</cp:revision>
  <dcterms:created xsi:type="dcterms:W3CDTF">2003-07-08T20:22:24Z</dcterms:created>
  <dcterms:modified xsi:type="dcterms:W3CDTF">2011-07-08T19:37:07Z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