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2" r:id="rId5"/>
  </p:sldMasterIdLst>
  <p:notesMasterIdLst>
    <p:notesMasterId r:id="rId31"/>
  </p:notesMasterIdLst>
  <p:sldIdLst>
    <p:sldId id="275" r:id="rId6"/>
    <p:sldId id="296" r:id="rId7"/>
    <p:sldId id="290" r:id="rId8"/>
    <p:sldId id="291" r:id="rId9"/>
    <p:sldId id="293" r:id="rId10"/>
    <p:sldId id="295" r:id="rId11"/>
    <p:sldId id="278" r:id="rId12"/>
    <p:sldId id="279" r:id="rId13"/>
    <p:sldId id="280" r:id="rId14"/>
    <p:sldId id="281" r:id="rId15"/>
    <p:sldId id="282" r:id="rId16"/>
    <p:sldId id="299" r:id="rId17"/>
    <p:sldId id="302" r:id="rId18"/>
    <p:sldId id="283" r:id="rId19"/>
    <p:sldId id="305" r:id="rId20"/>
    <p:sldId id="306" r:id="rId21"/>
    <p:sldId id="312" r:id="rId22"/>
    <p:sldId id="313" r:id="rId23"/>
    <p:sldId id="303" r:id="rId24"/>
    <p:sldId id="311" r:id="rId25"/>
    <p:sldId id="304" r:id="rId26"/>
    <p:sldId id="310" r:id="rId27"/>
    <p:sldId id="314" r:id="rId28"/>
    <p:sldId id="257" r:id="rId29"/>
    <p:sldId id="289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54" autoAdjust="0"/>
    <p:restoredTop sz="72170" autoAdjust="0"/>
  </p:normalViewPr>
  <p:slideViewPr>
    <p:cSldViewPr>
      <p:cViewPr>
        <p:scale>
          <a:sx n="98" d="100"/>
          <a:sy n="98" d="100"/>
        </p:scale>
        <p:origin x="-62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drol.archuleta\AppData\Local\Microsoft\Windows\Temporary%20Internet%20Files\Content.Outlook\8CU4MG7R\AllAgenciesPAC(FY2009-FY2013)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136968989987423E-4"/>
          <c:y val="8.165701270099858E-2"/>
          <c:w val="0.55542201322056961"/>
          <c:h val="0.83285455697348176"/>
        </c:manualLayout>
      </c:layout>
      <c:pie3D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Sheet3!$A$1:$A$15</c:f>
              <c:strCache>
                <c:ptCount val="15"/>
                <c:pt idx="0">
                  <c:v>FALL/SLIP: LADDER/SCAFFOLDING</c:v>
                </c:pt>
                <c:pt idx="1">
                  <c:v>STRAIN BY: TWISTING</c:v>
                </c:pt>
                <c:pt idx="2">
                  <c:v>STRUCK BY: MOTOR VEHICLE</c:v>
                </c:pt>
                <c:pt idx="3">
                  <c:v>STRAIN BY: REPETITIVE MOTION</c:v>
                </c:pt>
                <c:pt idx="4">
                  <c:v>FALL/SLIP: LIQUID/GREASE SPILL</c:v>
                </c:pt>
                <c:pt idx="5">
                  <c:v>STRAIN BY: HOLDING/CARRYING</c:v>
                </c:pt>
                <c:pt idx="6">
                  <c:v>FALL/SLIP DIFFERENT LEVEL</c:v>
                </c:pt>
                <c:pt idx="7">
                  <c:v>STRAIN BY: PUSHING/PULLING</c:v>
                </c:pt>
                <c:pt idx="8">
                  <c:v>STRUCK BY: INJURED /  STRUCK BY OTHER PERSON</c:v>
                </c:pt>
                <c:pt idx="9">
                  <c:v>FALL/SLIP: SAME LEVEL</c:v>
                </c:pt>
                <c:pt idx="10">
                  <c:v>MTR VHCL: COLLISION W/OTHER VHCL</c:v>
                </c:pt>
                <c:pt idx="11">
                  <c:v>FALL/SLIP: ICE / SNOW</c:v>
                </c:pt>
                <c:pt idx="12">
                  <c:v>STRAIN BY: MISCELLANEOUS</c:v>
                </c:pt>
                <c:pt idx="13">
                  <c:v>STRAIN BY: LIFTING</c:v>
                </c:pt>
                <c:pt idx="14">
                  <c:v>FALL/SLIP: MISCELLANEOUS</c:v>
                </c:pt>
              </c:strCache>
            </c:strRef>
          </c:cat>
          <c:val>
            <c:numRef>
              <c:f>Sheet3!$B$1:$B$15</c:f>
              <c:numCache>
                <c:formatCode>"$"#,##0.00</c:formatCode>
                <c:ptCount val="15"/>
                <c:pt idx="0">
                  <c:v>1126623.9700000002</c:v>
                </c:pt>
                <c:pt idx="1">
                  <c:v>1136024.5800000005</c:v>
                </c:pt>
                <c:pt idx="2">
                  <c:v>1344219.0600000008</c:v>
                </c:pt>
                <c:pt idx="3">
                  <c:v>1359391.0699999994</c:v>
                </c:pt>
                <c:pt idx="4">
                  <c:v>1414435.09</c:v>
                </c:pt>
                <c:pt idx="5">
                  <c:v>1593465.0199999998</c:v>
                </c:pt>
                <c:pt idx="6">
                  <c:v>1796848.9900000012</c:v>
                </c:pt>
                <c:pt idx="7">
                  <c:v>1880617.3700000008</c:v>
                </c:pt>
                <c:pt idx="8">
                  <c:v>2249267.6</c:v>
                </c:pt>
                <c:pt idx="9">
                  <c:v>2975218.0399999996</c:v>
                </c:pt>
                <c:pt idx="10">
                  <c:v>3230628.9700000007</c:v>
                </c:pt>
                <c:pt idx="11">
                  <c:v>3252195.4499999997</c:v>
                </c:pt>
                <c:pt idx="12">
                  <c:v>4844241.8699999964</c:v>
                </c:pt>
                <c:pt idx="13">
                  <c:v>5800456.2100000009</c:v>
                </c:pt>
                <c:pt idx="14">
                  <c:v>6174307.7300000032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[AllAgenciesPAC(FY2009-FY2013).xlsx]Sheet3!PivotTable1</c:name>
    <c:fmtId val="4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Sheet3!$A$2:$A$17</c:f>
              <c:strCache>
                <c:ptCount val="15"/>
                <c:pt idx="0">
                  <c:v>(blank)</c:v>
                </c:pt>
                <c:pt idx="1">
                  <c:v>AIRCRAFT LIABILITY</c:v>
                </c:pt>
                <c:pt idx="2">
                  <c:v>FINE ARTS - $1000 DEDUCTIBLE (PURCH. COV)</c:v>
                </c:pt>
                <c:pt idx="3">
                  <c:v>FIDELITY BONDS</c:v>
                </c:pt>
                <c:pt idx="4">
                  <c:v>BOILER &amp; MACHINERY</c:v>
                </c:pt>
                <c:pt idx="5">
                  <c:v>RAILROAD PHYSICAL DAMAGE</c:v>
                </c:pt>
                <c:pt idx="6">
                  <c:v>RAILROAD LIABILITY</c:v>
                </c:pt>
                <c:pt idx="7">
                  <c:v>AIRCRAFT HULL DAMAGE (PURCHASED COVERAGE)</c:v>
                </c:pt>
                <c:pt idx="8">
                  <c:v>AUTO PHYSICAL DAMAGE</c:v>
                </c:pt>
                <c:pt idx="9">
                  <c:v>AUTO LIABILITY</c:v>
                </c:pt>
                <c:pt idx="10">
                  <c:v>LAW ENFORCEMENT</c:v>
                </c:pt>
                <c:pt idx="11">
                  <c:v>GENERAL LIABILITY</c:v>
                </c:pt>
                <c:pt idx="12">
                  <c:v>MEDICAL MALPRACTICE</c:v>
                </c:pt>
                <c:pt idx="13">
                  <c:v>PROPERTY</c:v>
                </c:pt>
                <c:pt idx="14">
                  <c:v>CIVIL RIGHTS</c:v>
                </c:pt>
              </c:strCache>
            </c:strRef>
          </c:cat>
          <c:val>
            <c:numRef>
              <c:f>Sheet3!$B$2:$B$17</c:f>
              <c:numCache>
                <c:formatCode>"$"#,##0.00</c:formatCode>
                <c:ptCount val="15"/>
                <c:pt idx="1">
                  <c:v>666.56</c:v>
                </c:pt>
                <c:pt idx="2">
                  <c:v>27136.59</c:v>
                </c:pt>
                <c:pt idx="3">
                  <c:v>53849.919999999998</c:v>
                </c:pt>
                <c:pt idx="4">
                  <c:v>75335.86</c:v>
                </c:pt>
                <c:pt idx="5">
                  <c:v>84840.76</c:v>
                </c:pt>
                <c:pt idx="6">
                  <c:v>1545104.8000000003</c:v>
                </c:pt>
                <c:pt idx="7">
                  <c:v>2727059.94</c:v>
                </c:pt>
                <c:pt idx="8">
                  <c:v>4417233.0599999987</c:v>
                </c:pt>
                <c:pt idx="9">
                  <c:v>5012091.4200000018</c:v>
                </c:pt>
                <c:pt idx="10">
                  <c:v>5355948.4599999981</c:v>
                </c:pt>
                <c:pt idx="11">
                  <c:v>18707669.250000019</c:v>
                </c:pt>
                <c:pt idx="12">
                  <c:v>22456450.730000027</c:v>
                </c:pt>
                <c:pt idx="13">
                  <c:v>22613037.519999988</c:v>
                </c:pt>
                <c:pt idx="14">
                  <c:v>35103177.849999949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0A055-2691-41EA-8196-9A1F3BBBE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5BFEF-405B-44E9-8345-104A7F251A5C}" type="pres">
      <dgm:prSet presAssocID="{8E50A055-2691-41EA-8196-9A1F3BBBE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D6A31CAC-5572-4122-8153-76E2F5BF7481}" type="presOf" srcId="{8E50A055-2691-41EA-8196-9A1F3BBBE800}" destId="{69C5BFEF-405B-44E9-8345-104A7F251A5C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A0B0E-F551-4770-88D1-961C3F11BD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B061A0-4212-4880-B976-9645372EC4A2}">
      <dgm:prSet phldrT="[Text]"/>
      <dgm:spPr/>
      <dgm:t>
        <a:bodyPr/>
        <a:lstStyle/>
        <a:p>
          <a:r>
            <a:rPr lang="en-US" dirty="0" smtClean="0"/>
            <a:t>Risk Management Division</a:t>
          </a:r>
        </a:p>
        <a:p>
          <a:r>
            <a:rPr lang="en-US" dirty="0" smtClean="0"/>
            <a:t>AJ Forte</a:t>
          </a:r>
        </a:p>
        <a:p>
          <a:r>
            <a:rPr lang="en-US" dirty="0" smtClean="0"/>
            <a:t>Director</a:t>
          </a:r>
          <a:endParaRPr lang="en-US" dirty="0"/>
        </a:p>
      </dgm:t>
    </dgm:pt>
    <dgm:pt modelId="{B4E65E94-F8F5-404B-ADEB-75651CA61BF8}" type="parTrans" cxnId="{AD8A79CC-C71A-4905-BFFA-25D886F4838E}">
      <dgm:prSet/>
      <dgm:spPr/>
      <dgm:t>
        <a:bodyPr/>
        <a:lstStyle/>
        <a:p>
          <a:endParaRPr lang="en-US"/>
        </a:p>
      </dgm:t>
    </dgm:pt>
    <dgm:pt modelId="{8B2AA24B-4CDE-4608-9C9F-6FFB3A77B5DC}" type="sibTrans" cxnId="{AD8A79CC-C71A-4905-BFFA-25D886F4838E}">
      <dgm:prSet/>
      <dgm:spPr/>
      <dgm:t>
        <a:bodyPr/>
        <a:lstStyle/>
        <a:p>
          <a:endParaRPr lang="en-US"/>
        </a:p>
      </dgm:t>
    </dgm:pt>
    <dgm:pt modelId="{920BE512-7A4C-4345-B08F-9861540335D2}">
      <dgm:prSet phldrT="[Text]"/>
      <dgm:spPr/>
      <dgm:t>
        <a:bodyPr/>
        <a:lstStyle/>
        <a:p>
          <a:r>
            <a:rPr lang="en-US" dirty="0" smtClean="0"/>
            <a:t>Loss Control Specialist</a:t>
          </a:r>
        </a:p>
        <a:p>
          <a:r>
            <a:rPr lang="en-US" dirty="0" smtClean="0"/>
            <a:t>Pedro Archuleta</a:t>
          </a:r>
          <a:endParaRPr lang="en-US" dirty="0"/>
        </a:p>
      </dgm:t>
    </dgm:pt>
    <dgm:pt modelId="{4EB6E6AF-5B91-4490-8EF6-204CCEA0D1B3}" type="parTrans" cxnId="{CE95D1D8-C77D-45FE-8A72-24F495DBCB84}">
      <dgm:prSet/>
      <dgm:spPr/>
      <dgm:t>
        <a:bodyPr/>
        <a:lstStyle/>
        <a:p>
          <a:endParaRPr lang="en-US"/>
        </a:p>
      </dgm:t>
    </dgm:pt>
    <dgm:pt modelId="{D4C13EDD-4BCD-4563-B1E2-C2E9183AEBF3}" type="sibTrans" cxnId="{CE95D1D8-C77D-45FE-8A72-24F495DBCB84}">
      <dgm:prSet/>
      <dgm:spPr/>
      <dgm:t>
        <a:bodyPr/>
        <a:lstStyle/>
        <a:p>
          <a:endParaRPr lang="en-US"/>
        </a:p>
      </dgm:t>
    </dgm:pt>
    <dgm:pt modelId="{66F9ACEA-1EC3-43D4-B57B-9C9D82A22119}">
      <dgm:prSet phldrT="[Text]"/>
      <dgm:spPr/>
      <dgm:t>
        <a:bodyPr/>
        <a:lstStyle/>
        <a:p>
          <a:r>
            <a:rPr lang="en-US" dirty="0" smtClean="0"/>
            <a:t>Loss Control Specialist</a:t>
          </a:r>
        </a:p>
        <a:p>
          <a:r>
            <a:rPr lang="en-US" dirty="0" smtClean="0"/>
            <a:t>Adreien Jaramillo</a:t>
          </a:r>
          <a:endParaRPr lang="en-US" dirty="0"/>
        </a:p>
      </dgm:t>
    </dgm:pt>
    <dgm:pt modelId="{3DE97254-7A4F-429F-9F32-EEA3D07B52D4}" type="parTrans" cxnId="{8C0C3962-5D81-4D00-900E-A437E09EB8B5}">
      <dgm:prSet/>
      <dgm:spPr/>
      <dgm:t>
        <a:bodyPr/>
        <a:lstStyle/>
        <a:p>
          <a:endParaRPr lang="en-US"/>
        </a:p>
      </dgm:t>
    </dgm:pt>
    <dgm:pt modelId="{701FFFC3-63E7-4E49-A7F6-5D34AD8C15DD}" type="sibTrans" cxnId="{8C0C3962-5D81-4D00-900E-A437E09EB8B5}">
      <dgm:prSet/>
      <dgm:spPr/>
      <dgm:t>
        <a:bodyPr/>
        <a:lstStyle/>
        <a:p>
          <a:endParaRPr lang="en-US"/>
        </a:p>
      </dgm:t>
    </dgm:pt>
    <dgm:pt modelId="{755A48FB-BF49-4499-B2E5-F5821554B2F8}">
      <dgm:prSet phldrT="[Text]"/>
      <dgm:spPr/>
      <dgm:t>
        <a:bodyPr/>
        <a:lstStyle/>
        <a:p>
          <a:r>
            <a:rPr lang="en-US" dirty="0" smtClean="0"/>
            <a:t>Loss Control Specialist</a:t>
          </a:r>
        </a:p>
        <a:p>
          <a:r>
            <a:rPr lang="en-US" dirty="0" smtClean="0"/>
            <a:t>Vacant</a:t>
          </a:r>
          <a:endParaRPr lang="en-US" dirty="0"/>
        </a:p>
      </dgm:t>
    </dgm:pt>
    <dgm:pt modelId="{89AE0766-0F93-45FF-B8B7-7117CCA509D1}" type="parTrans" cxnId="{232B104D-E2BC-4738-AD60-629737F4189B}">
      <dgm:prSet/>
      <dgm:spPr/>
      <dgm:t>
        <a:bodyPr/>
        <a:lstStyle/>
        <a:p>
          <a:endParaRPr lang="en-US"/>
        </a:p>
      </dgm:t>
    </dgm:pt>
    <dgm:pt modelId="{02308187-5F32-40B6-9C74-0897D505A39D}" type="sibTrans" cxnId="{232B104D-E2BC-4738-AD60-629737F4189B}">
      <dgm:prSet/>
      <dgm:spPr/>
      <dgm:t>
        <a:bodyPr/>
        <a:lstStyle/>
        <a:p>
          <a:endParaRPr lang="en-US"/>
        </a:p>
      </dgm:t>
    </dgm:pt>
    <dgm:pt modelId="{7B7340ED-17A2-4553-888D-89830711E84A}">
      <dgm:prSet/>
      <dgm:spPr/>
      <dgm:t>
        <a:bodyPr/>
        <a:lstStyle/>
        <a:p>
          <a:r>
            <a:rPr lang="en-US" dirty="0" smtClean="0"/>
            <a:t>Loss Control Bureau</a:t>
          </a:r>
        </a:p>
        <a:p>
          <a:r>
            <a:rPr lang="en-US" dirty="0" smtClean="0"/>
            <a:t>Norbert E. Archibeque</a:t>
          </a:r>
        </a:p>
        <a:p>
          <a:r>
            <a:rPr lang="en-US" dirty="0" smtClean="0"/>
            <a:t>Bureau Chief</a:t>
          </a:r>
          <a:endParaRPr lang="en-US" dirty="0"/>
        </a:p>
      </dgm:t>
    </dgm:pt>
    <dgm:pt modelId="{8F7FA064-7799-408A-B594-5D7B2CFF4A95}" type="parTrans" cxnId="{27627F34-1520-45B6-85D9-5F6E476D6EF3}">
      <dgm:prSet/>
      <dgm:spPr/>
      <dgm:t>
        <a:bodyPr/>
        <a:lstStyle/>
        <a:p>
          <a:endParaRPr lang="en-US"/>
        </a:p>
      </dgm:t>
    </dgm:pt>
    <dgm:pt modelId="{389B228D-843D-4BAB-855C-806F253094A4}" type="sibTrans" cxnId="{27627F34-1520-45B6-85D9-5F6E476D6EF3}">
      <dgm:prSet/>
      <dgm:spPr/>
      <dgm:t>
        <a:bodyPr/>
        <a:lstStyle/>
        <a:p>
          <a:endParaRPr lang="en-US"/>
        </a:p>
      </dgm:t>
    </dgm:pt>
    <dgm:pt modelId="{55F0EB3D-6CE3-44D8-B237-2600E410674E}" type="pres">
      <dgm:prSet presAssocID="{703A0B0E-F551-4770-88D1-961C3F11BD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B14DF5-20C8-4963-B9A3-F406CAB6866D}" type="pres">
      <dgm:prSet presAssocID="{89B061A0-4212-4880-B976-9645372EC4A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94CB308-33E0-41DD-8119-D2DE8CF08AEC}" type="pres">
      <dgm:prSet presAssocID="{89B061A0-4212-4880-B976-9645372EC4A2}" presName="rootComposite1" presStyleCnt="0"/>
      <dgm:spPr/>
      <dgm:t>
        <a:bodyPr/>
        <a:lstStyle/>
        <a:p>
          <a:endParaRPr lang="en-US"/>
        </a:p>
      </dgm:t>
    </dgm:pt>
    <dgm:pt modelId="{54B4ACC5-B246-4A4A-B618-3FAECD8D567E}" type="pres">
      <dgm:prSet presAssocID="{89B061A0-4212-4880-B976-9645372EC4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773448-F847-4D99-B29C-1D990B7E8AD8}" type="pres">
      <dgm:prSet presAssocID="{89B061A0-4212-4880-B976-9645372EC4A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3A5FDCF-3A80-49D9-A483-8F5A7A9D13A0}" type="pres">
      <dgm:prSet presAssocID="{89B061A0-4212-4880-B976-9645372EC4A2}" presName="hierChild2" presStyleCnt="0"/>
      <dgm:spPr/>
      <dgm:t>
        <a:bodyPr/>
        <a:lstStyle/>
        <a:p>
          <a:endParaRPr lang="en-US"/>
        </a:p>
      </dgm:t>
    </dgm:pt>
    <dgm:pt modelId="{C311FD91-BDAB-4CC9-84AF-1A564C785BA7}" type="pres">
      <dgm:prSet presAssocID="{8F7FA064-7799-408A-B594-5D7B2CFF4A95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27886E2-F3AA-495D-AE2F-F3E8677112EB}" type="pres">
      <dgm:prSet presAssocID="{7B7340ED-17A2-4553-888D-89830711E84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9D54E51-616C-4669-8F62-D3762F3DBA7F}" type="pres">
      <dgm:prSet presAssocID="{7B7340ED-17A2-4553-888D-89830711E84A}" presName="rootComposite" presStyleCnt="0"/>
      <dgm:spPr/>
      <dgm:t>
        <a:bodyPr/>
        <a:lstStyle/>
        <a:p>
          <a:endParaRPr lang="en-US"/>
        </a:p>
      </dgm:t>
    </dgm:pt>
    <dgm:pt modelId="{2D90FF24-3802-4EDB-B64D-FCEB404C0FDF}" type="pres">
      <dgm:prSet presAssocID="{7B7340ED-17A2-4553-888D-89830711E84A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464773-7596-4D39-95FE-736CFE9C32B2}" type="pres">
      <dgm:prSet presAssocID="{7B7340ED-17A2-4553-888D-89830711E84A}" presName="rootConnector" presStyleLbl="node2" presStyleIdx="0" presStyleCnt="1"/>
      <dgm:spPr/>
      <dgm:t>
        <a:bodyPr/>
        <a:lstStyle/>
        <a:p>
          <a:endParaRPr lang="en-US"/>
        </a:p>
      </dgm:t>
    </dgm:pt>
    <dgm:pt modelId="{39AD7DDA-5FEE-49FB-B390-685F664D83DE}" type="pres">
      <dgm:prSet presAssocID="{7B7340ED-17A2-4553-888D-89830711E84A}" presName="hierChild4" presStyleCnt="0"/>
      <dgm:spPr/>
      <dgm:t>
        <a:bodyPr/>
        <a:lstStyle/>
        <a:p>
          <a:endParaRPr lang="en-US"/>
        </a:p>
      </dgm:t>
    </dgm:pt>
    <dgm:pt modelId="{4ABE0365-F406-4A68-9C64-568C0E48D757}" type="pres">
      <dgm:prSet presAssocID="{4EB6E6AF-5B91-4490-8EF6-204CCEA0D1B3}" presName="Name37" presStyleLbl="parChTrans1D3" presStyleIdx="0" presStyleCnt="3"/>
      <dgm:spPr/>
      <dgm:t>
        <a:bodyPr/>
        <a:lstStyle/>
        <a:p>
          <a:endParaRPr lang="en-US"/>
        </a:p>
      </dgm:t>
    </dgm:pt>
    <dgm:pt modelId="{98CB53A8-4EA6-4432-825D-B646B8DF89FB}" type="pres">
      <dgm:prSet presAssocID="{920BE512-7A4C-4345-B08F-9861540335D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0F1E8E2-645A-4B6C-A733-1D92FFB189F6}" type="pres">
      <dgm:prSet presAssocID="{920BE512-7A4C-4345-B08F-9861540335D2}" presName="rootComposite" presStyleCnt="0"/>
      <dgm:spPr/>
      <dgm:t>
        <a:bodyPr/>
        <a:lstStyle/>
        <a:p>
          <a:endParaRPr lang="en-US"/>
        </a:p>
      </dgm:t>
    </dgm:pt>
    <dgm:pt modelId="{22054A9A-85D3-49E2-9317-035C3B029C80}" type="pres">
      <dgm:prSet presAssocID="{920BE512-7A4C-4345-B08F-9861540335D2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B1CA6-780F-4029-AD03-93A3D714E050}" type="pres">
      <dgm:prSet presAssocID="{920BE512-7A4C-4345-B08F-9861540335D2}" presName="rootConnector" presStyleLbl="node3" presStyleIdx="0" presStyleCnt="3"/>
      <dgm:spPr/>
      <dgm:t>
        <a:bodyPr/>
        <a:lstStyle/>
        <a:p>
          <a:endParaRPr lang="en-US"/>
        </a:p>
      </dgm:t>
    </dgm:pt>
    <dgm:pt modelId="{478661A0-3EFC-4254-BB4B-8F1B2D7418DD}" type="pres">
      <dgm:prSet presAssocID="{920BE512-7A4C-4345-B08F-9861540335D2}" presName="hierChild4" presStyleCnt="0"/>
      <dgm:spPr/>
      <dgm:t>
        <a:bodyPr/>
        <a:lstStyle/>
        <a:p>
          <a:endParaRPr lang="en-US"/>
        </a:p>
      </dgm:t>
    </dgm:pt>
    <dgm:pt modelId="{CBF0036E-E359-4447-9F2C-65C445A754A9}" type="pres">
      <dgm:prSet presAssocID="{920BE512-7A4C-4345-B08F-9861540335D2}" presName="hierChild5" presStyleCnt="0"/>
      <dgm:spPr/>
      <dgm:t>
        <a:bodyPr/>
        <a:lstStyle/>
        <a:p>
          <a:endParaRPr lang="en-US"/>
        </a:p>
      </dgm:t>
    </dgm:pt>
    <dgm:pt modelId="{FE5767C5-582D-469C-9439-EA6578244139}" type="pres">
      <dgm:prSet presAssocID="{3DE97254-7A4F-429F-9F32-EEA3D07B52D4}" presName="Name37" presStyleLbl="parChTrans1D3" presStyleIdx="1" presStyleCnt="3"/>
      <dgm:spPr/>
      <dgm:t>
        <a:bodyPr/>
        <a:lstStyle/>
        <a:p>
          <a:endParaRPr lang="en-US"/>
        </a:p>
      </dgm:t>
    </dgm:pt>
    <dgm:pt modelId="{55114A4D-F9C0-4F47-A1EE-2FAF45BF6939}" type="pres">
      <dgm:prSet presAssocID="{66F9ACEA-1EC3-43D4-B57B-9C9D82A2211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6323F04-C835-41E8-9161-99017BC56F64}" type="pres">
      <dgm:prSet presAssocID="{66F9ACEA-1EC3-43D4-B57B-9C9D82A22119}" presName="rootComposite" presStyleCnt="0"/>
      <dgm:spPr/>
      <dgm:t>
        <a:bodyPr/>
        <a:lstStyle/>
        <a:p>
          <a:endParaRPr lang="en-US"/>
        </a:p>
      </dgm:t>
    </dgm:pt>
    <dgm:pt modelId="{39BDE5D1-7C38-474A-B7DB-A7BCB8DB0D4D}" type="pres">
      <dgm:prSet presAssocID="{66F9ACEA-1EC3-43D4-B57B-9C9D82A22119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196ACE-882A-4CB3-A3FA-B3521F3BB1C3}" type="pres">
      <dgm:prSet presAssocID="{66F9ACEA-1EC3-43D4-B57B-9C9D82A22119}" presName="rootConnector" presStyleLbl="node3" presStyleIdx="1" presStyleCnt="3"/>
      <dgm:spPr/>
      <dgm:t>
        <a:bodyPr/>
        <a:lstStyle/>
        <a:p>
          <a:endParaRPr lang="en-US"/>
        </a:p>
      </dgm:t>
    </dgm:pt>
    <dgm:pt modelId="{82EB0C7D-3008-4288-B2A9-4063B09A35C5}" type="pres">
      <dgm:prSet presAssocID="{66F9ACEA-1EC3-43D4-B57B-9C9D82A22119}" presName="hierChild4" presStyleCnt="0"/>
      <dgm:spPr/>
      <dgm:t>
        <a:bodyPr/>
        <a:lstStyle/>
        <a:p>
          <a:endParaRPr lang="en-US"/>
        </a:p>
      </dgm:t>
    </dgm:pt>
    <dgm:pt modelId="{85D6456D-8A88-4CEA-97E5-C7FDB273D88E}" type="pres">
      <dgm:prSet presAssocID="{66F9ACEA-1EC3-43D4-B57B-9C9D82A22119}" presName="hierChild5" presStyleCnt="0"/>
      <dgm:spPr/>
      <dgm:t>
        <a:bodyPr/>
        <a:lstStyle/>
        <a:p>
          <a:endParaRPr lang="en-US"/>
        </a:p>
      </dgm:t>
    </dgm:pt>
    <dgm:pt modelId="{A57E08A8-3B77-4308-8FC2-959030744EF7}" type="pres">
      <dgm:prSet presAssocID="{89AE0766-0F93-45FF-B8B7-7117CCA509D1}" presName="Name37" presStyleLbl="parChTrans1D3" presStyleIdx="2" presStyleCnt="3"/>
      <dgm:spPr/>
      <dgm:t>
        <a:bodyPr/>
        <a:lstStyle/>
        <a:p>
          <a:endParaRPr lang="en-US"/>
        </a:p>
      </dgm:t>
    </dgm:pt>
    <dgm:pt modelId="{5DD3639E-4484-4C77-8E6E-F720910E7EE8}" type="pres">
      <dgm:prSet presAssocID="{755A48FB-BF49-4499-B2E5-F5821554B2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5EB9423-5B32-48E3-9D44-AF16A58D29E2}" type="pres">
      <dgm:prSet presAssocID="{755A48FB-BF49-4499-B2E5-F5821554B2F8}" presName="rootComposite" presStyleCnt="0"/>
      <dgm:spPr/>
      <dgm:t>
        <a:bodyPr/>
        <a:lstStyle/>
        <a:p>
          <a:endParaRPr lang="en-US"/>
        </a:p>
      </dgm:t>
    </dgm:pt>
    <dgm:pt modelId="{01B5A0D2-4D1E-46A3-8822-D3F33E73740F}" type="pres">
      <dgm:prSet presAssocID="{755A48FB-BF49-4499-B2E5-F5821554B2F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1011C-1C4B-4F8F-A18C-A594F5A2224A}" type="pres">
      <dgm:prSet presAssocID="{755A48FB-BF49-4499-B2E5-F5821554B2F8}" presName="rootConnector" presStyleLbl="node3" presStyleIdx="2" presStyleCnt="3"/>
      <dgm:spPr/>
      <dgm:t>
        <a:bodyPr/>
        <a:lstStyle/>
        <a:p>
          <a:endParaRPr lang="en-US"/>
        </a:p>
      </dgm:t>
    </dgm:pt>
    <dgm:pt modelId="{43F0FA9E-0097-4532-B335-26A59130A21C}" type="pres">
      <dgm:prSet presAssocID="{755A48FB-BF49-4499-B2E5-F5821554B2F8}" presName="hierChild4" presStyleCnt="0"/>
      <dgm:spPr/>
      <dgm:t>
        <a:bodyPr/>
        <a:lstStyle/>
        <a:p>
          <a:endParaRPr lang="en-US"/>
        </a:p>
      </dgm:t>
    </dgm:pt>
    <dgm:pt modelId="{1A183D3B-FEAF-48E4-9B9A-6594E34D0A5A}" type="pres">
      <dgm:prSet presAssocID="{755A48FB-BF49-4499-B2E5-F5821554B2F8}" presName="hierChild5" presStyleCnt="0"/>
      <dgm:spPr/>
      <dgm:t>
        <a:bodyPr/>
        <a:lstStyle/>
        <a:p>
          <a:endParaRPr lang="en-US"/>
        </a:p>
      </dgm:t>
    </dgm:pt>
    <dgm:pt modelId="{F33B5D22-1F73-45A1-B902-2C4E8C36CF09}" type="pres">
      <dgm:prSet presAssocID="{7B7340ED-17A2-4553-888D-89830711E84A}" presName="hierChild5" presStyleCnt="0"/>
      <dgm:spPr/>
      <dgm:t>
        <a:bodyPr/>
        <a:lstStyle/>
        <a:p>
          <a:endParaRPr lang="en-US"/>
        </a:p>
      </dgm:t>
    </dgm:pt>
    <dgm:pt modelId="{FB10EDFE-0ECB-43C6-A38B-D0349248257D}" type="pres">
      <dgm:prSet presAssocID="{89B061A0-4212-4880-B976-9645372EC4A2}" presName="hierChild3" presStyleCnt="0"/>
      <dgm:spPr/>
      <dgm:t>
        <a:bodyPr/>
        <a:lstStyle/>
        <a:p>
          <a:endParaRPr lang="en-US"/>
        </a:p>
      </dgm:t>
    </dgm:pt>
  </dgm:ptLst>
  <dgm:cxnLst>
    <dgm:cxn modelId="{18051CE9-5AE0-422F-9E21-95CF0AE48481}" type="presOf" srcId="{89B061A0-4212-4880-B976-9645372EC4A2}" destId="{9E773448-F847-4D99-B29C-1D990B7E8AD8}" srcOrd="1" destOrd="0" presId="urn:microsoft.com/office/officeart/2005/8/layout/orgChart1"/>
    <dgm:cxn modelId="{BD90F820-0F8D-4F63-A5F7-F58E5B2D2DC0}" type="presOf" srcId="{89AE0766-0F93-45FF-B8B7-7117CCA509D1}" destId="{A57E08A8-3B77-4308-8FC2-959030744EF7}" srcOrd="0" destOrd="0" presId="urn:microsoft.com/office/officeart/2005/8/layout/orgChart1"/>
    <dgm:cxn modelId="{232B104D-E2BC-4738-AD60-629737F4189B}" srcId="{7B7340ED-17A2-4553-888D-89830711E84A}" destId="{755A48FB-BF49-4499-B2E5-F5821554B2F8}" srcOrd="2" destOrd="0" parTransId="{89AE0766-0F93-45FF-B8B7-7117CCA509D1}" sibTransId="{02308187-5F32-40B6-9C74-0897D505A39D}"/>
    <dgm:cxn modelId="{CE95D1D8-C77D-45FE-8A72-24F495DBCB84}" srcId="{7B7340ED-17A2-4553-888D-89830711E84A}" destId="{920BE512-7A4C-4345-B08F-9861540335D2}" srcOrd="0" destOrd="0" parTransId="{4EB6E6AF-5B91-4490-8EF6-204CCEA0D1B3}" sibTransId="{D4C13EDD-4BCD-4563-B1E2-C2E9183AEBF3}"/>
    <dgm:cxn modelId="{9C1737FC-6AFB-4540-8931-8846AAE3173A}" type="presOf" srcId="{8F7FA064-7799-408A-B594-5D7B2CFF4A95}" destId="{C311FD91-BDAB-4CC9-84AF-1A564C785BA7}" srcOrd="0" destOrd="0" presId="urn:microsoft.com/office/officeart/2005/8/layout/orgChart1"/>
    <dgm:cxn modelId="{A4843AB9-6EA4-4739-BBBB-289CFF2A6CBD}" type="presOf" srcId="{7B7340ED-17A2-4553-888D-89830711E84A}" destId="{5A464773-7596-4D39-95FE-736CFE9C32B2}" srcOrd="1" destOrd="0" presId="urn:microsoft.com/office/officeart/2005/8/layout/orgChart1"/>
    <dgm:cxn modelId="{1792FACF-8036-44B0-91BA-B9B8F1A83D29}" type="presOf" srcId="{920BE512-7A4C-4345-B08F-9861540335D2}" destId="{22054A9A-85D3-49E2-9317-035C3B029C80}" srcOrd="0" destOrd="0" presId="urn:microsoft.com/office/officeart/2005/8/layout/orgChart1"/>
    <dgm:cxn modelId="{AD8A79CC-C71A-4905-BFFA-25D886F4838E}" srcId="{703A0B0E-F551-4770-88D1-961C3F11BD2D}" destId="{89B061A0-4212-4880-B976-9645372EC4A2}" srcOrd="0" destOrd="0" parTransId="{B4E65E94-F8F5-404B-ADEB-75651CA61BF8}" sibTransId="{8B2AA24B-4CDE-4608-9C9F-6FFB3A77B5DC}"/>
    <dgm:cxn modelId="{C075A462-61A9-4577-832B-8B18B72F4AD8}" type="presOf" srcId="{703A0B0E-F551-4770-88D1-961C3F11BD2D}" destId="{55F0EB3D-6CE3-44D8-B237-2600E410674E}" srcOrd="0" destOrd="0" presId="urn:microsoft.com/office/officeart/2005/8/layout/orgChart1"/>
    <dgm:cxn modelId="{D962F272-D461-4326-9E62-AC4B16833071}" type="presOf" srcId="{89B061A0-4212-4880-B976-9645372EC4A2}" destId="{54B4ACC5-B246-4A4A-B618-3FAECD8D567E}" srcOrd="0" destOrd="0" presId="urn:microsoft.com/office/officeart/2005/8/layout/orgChart1"/>
    <dgm:cxn modelId="{7BA44C53-68B3-40E0-81CF-FAE4C37CD062}" type="presOf" srcId="{3DE97254-7A4F-429F-9F32-EEA3D07B52D4}" destId="{FE5767C5-582D-469C-9439-EA6578244139}" srcOrd="0" destOrd="0" presId="urn:microsoft.com/office/officeart/2005/8/layout/orgChart1"/>
    <dgm:cxn modelId="{2A6EAB94-D74A-4058-90A0-9AE4AF717D7F}" type="presOf" srcId="{66F9ACEA-1EC3-43D4-B57B-9C9D82A22119}" destId="{13196ACE-882A-4CB3-A3FA-B3521F3BB1C3}" srcOrd="1" destOrd="0" presId="urn:microsoft.com/office/officeart/2005/8/layout/orgChart1"/>
    <dgm:cxn modelId="{0362A8EA-16D4-4FEF-A473-BDFE47915C6D}" type="presOf" srcId="{920BE512-7A4C-4345-B08F-9861540335D2}" destId="{09AB1CA6-780F-4029-AD03-93A3D714E050}" srcOrd="1" destOrd="0" presId="urn:microsoft.com/office/officeart/2005/8/layout/orgChart1"/>
    <dgm:cxn modelId="{7AFEAD68-88ED-4391-8594-9485A80D1034}" type="presOf" srcId="{4EB6E6AF-5B91-4490-8EF6-204CCEA0D1B3}" destId="{4ABE0365-F406-4A68-9C64-568C0E48D757}" srcOrd="0" destOrd="0" presId="urn:microsoft.com/office/officeart/2005/8/layout/orgChart1"/>
    <dgm:cxn modelId="{27627F34-1520-45B6-85D9-5F6E476D6EF3}" srcId="{89B061A0-4212-4880-B976-9645372EC4A2}" destId="{7B7340ED-17A2-4553-888D-89830711E84A}" srcOrd="0" destOrd="0" parTransId="{8F7FA064-7799-408A-B594-5D7B2CFF4A95}" sibTransId="{389B228D-843D-4BAB-855C-806F253094A4}"/>
    <dgm:cxn modelId="{AEF3DECE-3BBB-446F-81AC-984FD6859BB7}" type="presOf" srcId="{755A48FB-BF49-4499-B2E5-F5821554B2F8}" destId="{01B5A0D2-4D1E-46A3-8822-D3F33E73740F}" srcOrd="0" destOrd="0" presId="urn:microsoft.com/office/officeart/2005/8/layout/orgChart1"/>
    <dgm:cxn modelId="{8C0C3962-5D81-4D00-900E-A437E09EB8B5}" srcId="{7B7340ED-17A2-4553-888D-89830711E84A}" destId="{66F9ACEA-1EC3-43D4-B57B-9C9D82A22119}" srcOrd="1" destOrd="0" parTransId="{3DE97254-7A4F-429F-9F32-EEA3D07B52D4}" sibTransId="{701FFFC3-63E7-4E49-A7F6-5D34AD8C15DD}"/>
    <dgm:cxn modelId="{2EE4A4EB-C115-4196-989B-837A0E25FF85}" type="presOf" srcId="{7B7340ED-17A2-4553-888D-89830711E84A}" destId="{2D90FF24-3802-4EDB-B64D-FCEB404C0FDF}" srcOrd="0" destOrd="0" presId="urn:microsoft.com/office/officeart/2005/8/layout/orgChart1"/>
    <dgm:cxn modelId="{F5915861-B2F9-4706-8D86-D326289999F9}" type="presOf" srcId="{755A48FB-BF49-4499-B2E5-F5821554B2F8}" destId="{3831011C-1C4B-4F8F-A18C-A594F5A2224A}" srcOrd="1" destOrd="0" presId="urn:microsoft.com/office/officeart/2005/8/layout/orgChart1"/>
    <dgm:cxn modelId="{14DDA445-1F92-4B28-88F1-E0BB13E8F62A}" type="presOf" srcId="{66F9ACEA-1EC3-43D4-B57B-9C9D82A22119}" destId="{39BDE5D1-7C38-474A-B7DB-A7BCB8DB0D4D}" srcOrd="0" destOrd="0" presId="urn:microsoft.com/office/officeart/2005/8/layout/orgChart1"/>
    <dgm:cxn modelId="{C2872E9D-947D-46A6-9E0C-A3338B97A295}" type="presParOf" srcId="{55F0EB3D-6CE3-44D8-B237-2600E410674E}" destId="{98B14DF5-20C8-4963-B9A3-F406CAB6866D}" srcOrd="0" destOrd="0" presId="urn:microsoft.com/office/officeart/2005/8/layout/orgChart1"/>
    <dgm:cxn modelId="{6B4D086B-EFB1-4AFB-A84A-6A65C67B5025}" type="presParOf" srcId="{98B14DF5-20C8-4963-B9A3-F406CAB6866D}" destId="{694CB308-33E0-41DD-8119-D2DE8CF08AEC}" srcOrd="0" destOrd="0" presId="urn:microsoft.com/office/officeart/2005/8/layout/orgChart1"/>
    <dgm:cxn modelId="{4A5AC080-393A-4C00-8F61-761E8DEF878B}" type="presParOf" srcId="{694CB308-33E0-41DD-8119-D2DE8CF08AEC}" destId="{54B4ACC5-B246-4A4A-B618-3FAECD8D567E}" srcOrd="0" destOrd="0" presId="urn:microsoft.com/office/officeart/2005/8/layout/orgChart1"/>
    <dgm:cxn modelId="{8DA4ABC3-AE4A-4846-A523-41CD688E6D85}" type="presParOf" srcId="{694CB308-33E0-41DD-8119-D2DE8CF08AEC}" destId="{9E773448-F847-4D99-B29C-1D990B7E8AD8}" srcOrd="1" destOrd="0" presId="urn:microsoft.com/office/officeart/2005/8/layout/orgChart1"/>
    <dgm:cxn modelId="{018D9CEA-2050-443E-8F30-B4B8B5C7D7D5}" type="presParOf" srcId="{98B14DF5-20C8-4963-B9A3-F406CAB6866D}" destId="{03A5FDCF-3A80-49D9-A483-8F5A7A9D13A0}" srcOrd="1" destOrd="0" presId="urn:microsoft.com/office/officeart/2005/8/layout/orgChart1"/>
    <dgm:cxn modelId="{47B77BC7-8758-4DD2-A60C-74725758A5B2}" type="presParOf" srcId="{03A5FDCF-3A80-49D9-A483-8F5A7A9D13A0}" destId="{C311FD91-BDAB-4CC9-84AF-1A564C785BA7}" srcOrd="0" destOrd="0" presId="urn:microsoft.com/office/officeart/2005/8/layout/orgChart1"/>
    <dgm:cxn modelId="{20EB53C9-98BD-468B-97EA-594B4B6F6A81}" type="presParOf" srcId="{03A5FDCF-3A80-49D9-A483-8F5A7A9D13A0}" destId="{427886E2-F3AA-495D-AE2F-F3E8677112EB}" srcOrd="1" destOrd="0" presId="urn:microsoft.com/office/officeart/2005/8/layout/orgChart1"/>
    <dgm:cxn modelId="{43B4EA71-11C4-40BD-B1CE-6A8C3F982531}" type="presParOf" srcId="{427886E2-F3AA-495D-AE2F-F3E8677112EB}" destId="{E9D54E51-616C-4669-8F62-D3762F3DBA7F}" srcOrd="0" destOrd="0" presId="urn:microsoft.com/office/officeart/2005/8/layout/orgChart1"/>
    <dgm:cxn modelId="{5D0EE918-29A6-4CD6-BAEE-2495889F8946}" type="presParOf" srcId="{E9D54E51-616C-4669-8F62-D3762F3DBA7F}" destId="{2D90FF24-3802-4EDB-B64D-FCEB404C0FDF}" srcOrd="0" destOrd="0" presId="urn:microsoft.com/office/officeart/2005/8/layout/orgChart1"/>
    <dgm:cxn modelId="{33CABBEA-747B-4B9D-A636-F55FDC268AEA}" type="presParOf" srcId="{E9D54E51-616C-4669-8F62-D3762F3DBA7F}" destId="{5A464773-7596-4D39-95FE-736CFE9C32B2}" srcOrd="1" destOrd="0" presId="urn:microsoft.com/office/officeart/2005/8/layout/orgChart1"/>
    <dgm:cxn modelId="{46BA21A5-927A-48DB-AAC2-868CF9DBA1AF}" type="presParOf" srcId="{427886E2-F3AA-495D-AE2F-F3E8677112EB}" destId="{39AD7DDA-5FEE-49FB-B390-685F664D83DE}" srcOrd="1" destOrd="0" presId="urn:microsoft.com/office/officeart/2005/8/layout/orgChart1"/>
    <dgm:cxn modelId="{E1620522-CED9-4697-BF93-D4BDBE063937}" type="presParOf" srcId="{39AD7DDA-5FEE-49FB-B390-685F664D83DE}" destId="{4ABE0365-F406-4A68-9C64-568C0E48D757}" srcOrd="0" destOrd="0" presId="urn:microsoft.com/office/officeart/2005/8/layout/orgChart1"/>
    <dgm:cxn modelId="{5521E831-4A19-4B35-9A00-A753B106A323}" type="presParOf" srcId="{39AD7DDA-5FEE-49FB-B390-685F664D83DE}" destId="{98CB53A8-4EA6-4432-825D-B646B8DF89FB}" srcOrd="1" destOrd="0" presId="urn:microsoft.com/office/officeart/2005/8/layout/orgChart1"/>
    <dgm:cxn modelId="{C74A19A5-655A-4234-8E90-2F44C2CDC7F5}" type="presParOf" srcId="{98CB53A8-4EA6-4432-825D-B646B8DF89FB}" destId="{30F1E8E2-645A-4B6C-A733-1D92FFB189F6}" srcOrd="0" destOrd="0" presId="urn:microsoft.com/office/officeart/2005/8/layout/orgChart1"/>
    <dgm:cxn modelId="{2C19CE20-BB85-4B23-9B6B-B4E455CD21D6}" type="presParOf" srcId="{30F1E8E2-645A-4B6C-A733-1D92FFB189F6}" destId="{22054A9A-85D3-49E2-9317-035C3B029C80}" srcOrd="0" destOrd="0" presId="urn:microsoft.com/office/officeart/2005/8/layout/orgChart1"/>
    <dgm:cxn modelId="{650FE35A-1870-482E-8D3E-06844275A2A5}" type="presParOf" srcId="{30F1E8E2-645A-4B6C-A733-1D92FFB189F6}" destId="{09AB1CA6-780F-4029-AD03-93A3D714E050}" srcOrd="1" destOrd="0" presId="urn:microsoft.com/office/officeart/2005/8/layout/orgChart1"/>
    <dgm:cxn modelId="{CC343072-9FB1-454E-B6CB-89C002217BDC}" type="presParOf" srcId="{98CB53A8-4EA6-4432-825D-B646B8DF89FB}" destId="{478661A0-3EFC-4254-BB4B-8F1B2D7418DD}" srcOrd="1" destOrd="0" presId="urn:microsoft.com/office/officeart/2005/8/layout/orgChart1"/>
    <dgm:cxn modelId="{E2142A64-FEAD-4B56-8A57-147776E66422}" type="presParOf" srcId="{98CB53A8-4EA6-4432-825D-B646B8DF89FB}" destId="{CBF0036E-E359-4447-9F2C-65C445A754A9}" srcOrd="2" destOrd="0" presId="urn:microsoft.com/office/officeart/2005/8/layout/orgChart1"/>
    <dgm:cxn modelId="{ABDA4FA6-CD12-4407-8135-ACD7A9B21C36}" type="presParOf" srcId="{39AD7DDA-5FEE-49FB-B390-685F664D83DE}" destId="{FE5767C5-582D-469C-9439-EA6578244139}" srcOrd="2" destOrd="0" presId="urn:microsoft.com/office/officeart/2005/8/layout/orgChart1"/>
    <dgm:cxn modelId="{06E736EF-0D0A-4A20-9627-AD65E4FDDFD5}" type="presParOf" srcId="{39AD7DDA-5FEE-49FB-B390-685F664D83DE}" destId="{55114A4D-F9C0-4F47-A1EE-2FAF45BF6939}" srcOrd="3" destOrd="0" presId="urn:microsoft.com/office/officeart/2005/8/layout/orgChart1"/>
    <dgm:cxn modelId="{499E6020-2858-4838-8249-4A20114F325C}" type="presParOf" srcId="{55114A4D-F9C0-4F47-A1EE-2FAF45BF6939}" destId="{86323F04-C835-41E8-9161-99017BC56F64}" srcOrd="0" destOrd="0" presId="urn:microsoft.com/office/officeart/2005/8/layout/orgChart1"/>
    <dgm:cxn modelId="{F7F49488-2CAE-42CA-A4FD-A8152F507AE9}" type="presParOf" srcId="{86323F04-C835-41E8-9161-99017BC56F64}" destId="{39BDE5D1-7C38-474A-B7DB-A7BCB8DB0D4D}" srcOrd="0" destOrd="0" presId="urn:microsoft.com/office/officeart/2005/8/layout/orgChart1"/>
    <dgm:cxn modelId="{9575C881-4968-4543-AE3F-384A7C9B37C7}" type="presParOf" srcId="{86323F04-C835-41E8-9161-99017BC56F64}" destId="{13196ACE-882A-4CB3-A3FA-B3521F3BB1C3}" srcOrd="1" destOrd="0" presId="urn:microsoft.com/office/officeart/2005/8/layout/orgChart1"/>
    <dgm:cxn modelId="{B0532996-A160-4FE1-8CD8-F26C32219A45}" type="presParOf" srcId="{55114A4D-F9C0-4F47-A1EE-2FAF45BF6939}" destId="{82EB0C7D-3008-4288-B2A9-4063B09A35C5}" srcOrd="1" destOrd="0" presId="urn:microsoft.com/office/officeart/2005/8/layout/orgChart1"/>
    <dgm:cxn modelId="{D831EFAB-E18F-43C4-8A22-4D807EFA75FB}" type="presParOf" srcId="{55114A4D-F9C0-4F47-A1EE-2FAF45BF6939}" destId="{85D6456D-8A88-4CEA-97E5-C7FDB273D88E}" srcOrd="2" destOrd="0" presId="urn:microsoft.com/office/officeart/2005/8/layout/orgChart1"/>
    <dgm:cxn modelId="{8B722BF7-63D3-4009-9807-C8A879D2A069}" type="presParOf" srcId="{39AD7DDA-5FEE-49FB-B390-685F664D83DE}" destId="{A57E08A8-3B77-4308-8FC2-959030744EF7}" srcOrd="4" destOrd="0" presId="urn:microsoft.com/office/officeart/2005/8/layout/orgChart1"/>
    <dgm:cxn modelId="{93D6147F-0BAC-4E2A-A56E-98701FB2FCCA}" type="presParOf" srcId="{39AD7DDA-5FEE-49FB-B390-685F664D83DE}" destId="{5DD3639E-4484-4C77-8E6E-F720910E7EE8}" srcOrd="5" destOrd="0" presId="urn:microsoft.com/office/officeart/2005/8/layout/orgChart1"/>
    <dgm:cxn modelId="{048A425C-553F-4302-86B1-9494877942ED}" type="presParOf" srcId="{5DD3639E-4484-4C77-8E6E-F720910E7EE8}" destId="{55EB9423-5B32-48E3-9D44-AF16A58D29E2}" srcOrd="0" destOrd="0" presId="urn:microsoft.com/office/officeart/2005/8/layout/orgChart1"/>
    <dgm:cxn modelId="{C47B5855-5999-472C-973A-C2E2E4FE33B3}" type="presParOf" srcId="{55EB9423-5B32-48E3-9D44-AF16A58D29E2}" destId="{01B5A0D2-4D1E-46A3-8822-D3F33E73740F}" srcOrd="0" destOrd="0" presId="urn:microsoft.com/office/officeart/2005/8/layout/orgChart1"/>
    <dgm:cxn modelId="{12AEB772-2253-4547-A63D-01F84FEB4F05}" type="presParOf" srcId="{55EB9423-5B32-48E3-9D44-AF16A58D29E2}" destId="{3831011C-1C4B-4F8F-A18C-A594F5A2224A}" srcOrd="1" destOrd="0" presId="urn:microsoft.com/office/officeart/2005/8/layout/orgChart1"/>
    <dgm:cxn modelId="{8CB5859A-7828-416F-9913-74DB59A69E4D}" type="presParOf" srcId="{5DD3639E-4484-4C77-8E6E-F720910E7EE8}" destId="{43F0FA9E-0097-4532-B335-26A59130A21C}" srcOrd="1" destOrd="0" presId="urn:microsoft.com/office/officeart/2005/8/layout/orgChart1"/>
    <dgm:cxn modelId="{2BF133CE-D0D1-4675-B892-35CF0D80D4B5}" type="presParOf" srcId="{5DD3639E-4484-4C77-8E6E-F720910E7EE8}" destId="{1A183D3B-FEAF-48E4-9B9A-6594E34D0A5A}" srcOrd="2" destOrd="0" presId="urn:microsoft.com/office/officeart/2005/8/layout/orgChart1"/>
    <dgm:cxn modelId="{4DAEEB39-60C4-48F0-A232-B34C56B368B7}" type="presParOf" srcId="{427886E2-F3AA-495D-AE2F-F3E8677112EB}" destId="{F33B5D22-1F73-45A1-B902-2C4E8C36CF09}" srcOrd="2" destOrd="0" presId="urn:microsoft.com/office/officeart/2005/8/layout/orgChart1"/>
    <dgm:cxn modelId="{44F7C993-9EA2-4296-B5B0-53F4B016764E}" type="presParOf" srcId="{98B14DF5-20C8-4963-B9A3-F406CAB6866D}" destId="{FB10EDFE-0ECB-43C6-A38B-D034924825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E08A8-3B77-4308-8FC2-959030744EF7}">
      <dsp:nvSpPr>
        <dsp:cNvPr id="0" name=""/>
        <dsp:cNvSpPr/>
      </dsp:nvSpPr>
      <dsp:spPr>
        <a:xfrm>
          <a:off x="3299442" y="1795474"/>
          <a:ext cx="222073" cy="2783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3323"/>
              </a:lnTo>
              <a:lnTo>
                <a:pt x="222073" y="2783323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5767C5-582D-469C-9439-EA6578244139}">
      <dsp:nvSpPr>
        <dsp:cNvPr id="0" name=""/>
        <dsp:cNvSpPr/>
      </dsp:nvSpPr>
      <dsp:spPr>
        <a:xfrm>
          <a:off x="3299442" y="1795474"/>
          <a:ext cx="222073" cy="1732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2174"/>
              </a:lnTo>
              <a:lnTo>
                <a:pt x="222073" y="1732174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E0365-F406-4A68-9C64-568C0E48D757}">
      <dsp:nvSpPr>
        <dsp:cNvPr id="0" name=""/>
        <dsp:cNvSpPr/>
      </dsp:nvSpPr>
      <dsp:spPr>
        <a:xfrm>
          <a:off x="3299442" y="1795474"/>
          <a:ext cx="222073" cy="681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025"/>
              </a:lnTo>
              <a:lnTo>
                <a:pt x="222073" y="681025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1FD91-BDAB-4CC9-84AF-1A564C785BA7}">
      <dsp:nvSpPr>
        <dsp:cNvPr id="0" name=""/>
        <dsp:cNvSpPr/>
      </dsp:nvSpPr>
      <dsp:spPr>
        <a:xfrm>
          <a:off x="3845918" y="744325"/>
          <a:ext cx="91440" cy="3109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903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4ACC5-B246-4A4A-B618-3FAECD8D567E}">
      <dsp:nvSpPr>
        <dsp:cNvPr id="0" name=""/>
        <dsp:cNvSpPr/>
      </dsp:nvSpPr>
      <dsp:spPr>
        <a:xfrm>
          <a:off x="3151393" y="4079"/>
          <a:ext cx="1480491" cy="74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Risk Management Division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AJ Forte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Director</a:t>
          </a:r>
          <a:endParaRPr lang="en-US" sz="1100" kern="1200" dirty="0"/>
        </a:p>
      </dsp:txBody>
      <dsp:txXfrm>
        <a:off x="3151393" y="4079"/>
        <a:ext cx="1480491" cy="740245"/>
      </dsp:txXfrm>
    </dsp:sp>
    <dsp:sp modelId="{2D90FF24-3802-4EDB-B64D-FCEB404C0FDF}">
      <dsp:nvSpPr>
        <dsp:cNvPr id="0" name=""/>
        <dsp:cNvSpPr/>
      </dsp:nvSpPr>
      <dsp:spPr>
        <a:xfrm>
          <a:off x="3151393" y="1055228"/>
          <a:ext cx="1480491" cy="74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Loss Control Bureau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Norbert E. Archibeque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Bureau Chief</a:t>
          </a:r>
          <a:endParaRPr lang="en-US" sz="1100" kern="1200" dirty="0"/>
        </a:p>
      </dsp:txBody>
      <dsp:txXfrm>
        <a:off x="3151393" y="1055228"/>
        <a:ext cx="1480491" cy="740245"/>
      </dsp:txXfrm>
    </dsp:sp>
    <dsp:sp modelId="{22054A9A-85D3-49E2-9317-035C3B029C80}">
      <dsp:nvSpPr>
        <dsp:cNvPr id="0" name=""/>
        <dsp:cNvSpPr/>
      </dsp:nvSpPr>
      <dsp:spPr>
        <a:xfrm>
          <a:off x="3521515" y="2106377"/>
          <a:ext cx="1480491" cy="74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Loss Control Specialist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Pedro Archuleta</a:t>
          </a:r>
          <a:endParaRPr lang="en-US" sz="1100" kern="1200" dirty="0"/>
        </a:p>
      </dsp:txBody>
      <dsp:txXfrm>
        <a:off x="3521515" y="2106377"/>
        <a:ext cx="1480491" cy="740245"/>
      </dsp:txXfrm>
    </dsp:sp>
    <dsp:sp modelId="{39BDE5D1-7C38-474A-B7DB-A7BCB8DB0D4D}">
      <dsp:nvSpPr>
        <dsp:cNvPr id="0" name=""/>
        <dsp:cNvSpPr/>
      </dsp:nvSpPr>
      <dsp:spPr>
        <a:xfrm>
          <a:off x="3521515" y="3157525"/>
          <a:ext cx="1480491" cy="74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Loss Control Specialist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Adreien Jaramillo</a:t>
          </a:r>
          <a:endParaRPr lang="en-US" sz="1100" kern="1200" dirty="0"/>
        </a:p>
      </dsp:txBody>
      <dsp:txXfrm>
        <a:off x="3521515" y="3157525"/>
        <a:ext cx="1480491" cy="740245"/>
      </dsp:txXfrm>
    </dsp:sp>
    <dsp:sp modelId="{01B5A0D2-4D1E-46A3-8822-D3F33E73740F}">
      <dsp:nvSpPr>
        <dsp:cNvPr id="0" name=""/>
        <dsp:cNvSpPr/>
      </dsp:nvSpPr>
      <dsp:spPr>
        <a:xfrm>
          <a:off x="3521515" y="4208674"/>
          <a:ext cx="1480491" cy="740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Loss Control Specialist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Vacant</a:t>
          </a:r>
          <a:endParaRPr lang="en-US" sz="1100" kern="1200" dirty="0"/>
        </a:p>
      </dsp:txBody>
      <dsp:txXfrm>
        <a:off x="3521515" y="4208674"/>
        <a:ext cx="1480491" cy="740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7115418C-68FD-49EA-9379-015ED73CA156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D86EF059-6E56-43DE-9180-ADEA0CACB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7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EF059-6E56-43DE-9180-ADEA0CACBC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Compliance of the 142 RMD insured entities.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EF059-6E56-43DE-9180-ADEA0CACBC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EF059-6E56-43DE-9180-ADEA0CACBC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5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EF059-6E56-43DE-9180-ADEA0CACBC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8FC98-CA99-421A-8740-AF194D220AC0}" type="datetime1">
              <a:rPr lang="en-US" smtClean="0"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3" r="-683"/>
          <a:stretch/>
        </p:blipFill>
        <p:spPr>
          <a:xfrm>
            <a:off x="685800" y="6382720"/>
            <a:ext cx="5654040" cy="170180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550" y="5251785"/>
            <a:ext cx="1554480" cy="130111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C5C6-965B-4956-87E1-D92F80414920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6EF8-71A5-4F55-AB3A-433763ED2918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1F3A-75E3-4EF6-9942-46DA2933AD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64897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73403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9616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06961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00499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93998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855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71453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2325-7D42-4F42-B34F-22382C908F4B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84076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6508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330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32777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1F3A-75E3-4EF6-9942-46DA2933AD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6489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2A2C-3A29-4449-A1E5-69FBC63AB711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AB92-9E4F-44F9-9D4C-E667331D12D1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35D0-01E1-4DB2-B87E-40D2F643AA3D}" type="datetime1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D13A9-1FF8-415D-BBEB-2EF1E98E70B1}" type="datetime1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083C-9076-48CB-AF20-C4DC1A37AFE0}" type="datetime1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36A50-F651-4467-AFDE-33E05364A1B4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B495-403C-4EA8-B638-0962D4A7C6C1}" type="datetime1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6BB9A8B-12F9-4275-9FEE-FA2E5B2BBCDC}" type="datetime1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7B26B33-A788-49EB-8647-EA7FF9D6F0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ransition spd="slow">
    <p:pull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5B64-87CC-41E8-AA21-98DAE5D4F5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8161-6241-40FB-94DE-B55B96A655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2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New Mexico </a:t>
            </a:r>
            <a:br>
              <a:rPr lang="en-US" sz="2800" b="1" dirty="0" smtClean="0">
                <a:latin typeface="Comic Sans MS" panose="030F0702030302020204" pitchFamily="66" charset="0"/>
              </a:rPr>
            </a:br>
            <a:r>
              <a:rPr lang="en-US" sz="2800" b="1" dirty="0" smtClean="0">
                <a:latin typeface="Comic Sans MS" panose="030F0702030302020204" pitchFamily="66" charset="0"/>
              </a:rPr>
              <a:t>state LOSS PREVENTION &amp; CONTROL PROGRAM overview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General Services Department</a:t>
            </a:r>
          </a:p>
          <a:p>
            <a:r>
              <a:rPr lang="en-US" b="1" i="1" dirty="0" smtClean="0"/>
              <a:t>Risk Management Division</a:t>
            </a:r>
          </a:p>
          <a:p>
            <a:r>
              <a:rPr lang="en-US" b="1" i="1" dirty="0" smtClean="0"/>
              <a:t>Loss Control Bureau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04711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Loss </a:t>
            </a:r>
            <a:r>
              <a:rPr lang="en-US" sz="2800" b="1" dirty="0" smtClean="0"/>
              <a:t>Prevention &amp; Control </a:t>
            </a:r>
            <a:r>
              <a:rPr lang="en-US" sz="2800" b="1" dirty="0"/>
              <a:t>Program </a:t>
            </a:r>
            <a:r>
              <a:rPr lang="en-US" sz="2800" b="1" dirty="0" smtClean="0"/>
              <a:t>Creation (continued)</a:t>
            </a:r>
            <a:endParaRPr lang="en-US" sz="28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b="50000"/>
          <a:stretch/>
        </p:blipFill>
        <p:spPr>
          <a:xfrm>
            <a:off x="402454" y="2817608"/>
            <a:ext cx="8198951" cy="43152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5" y="3249131"/>
            <a:ext cx="8198957" cy="17014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90600" y="2743200"/>
            <a:ext cx="304800" cy="2901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2454" y="2667000"/>
            <a:ext cx="8198957" cy="990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7660" y="3581400"/>
            <a:ext cx="304800" cy="2901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9514" y="3657600"/>
            <a:ext cx="8198957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7660" y="4191000"/>
            <a:ext cx="304800" cy="2901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514" y="4267200"/>
            <a:ext cx="8198957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714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Loss Prevention &amp; Control Program Exemption </a:t>
            </a:r>
            <a:endParaRPr lang="en-US" sz="2800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467600" cy="4220324"/>
          </a:xfrm>
        </p:spPr>
      </p:pic>
      <p:sp>
        <p:nvSpPr>
          <p:cNvPr id="5" name="Oval 4"/>
          <p:cNvSpPr/>
          <p:nvPr/>
        </p:nvSpPr>
        <p:spPr>
          <a:xfrm>
            <a:off x="1346334" y="2156460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2385060"/>
            <a:ext cx="6019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2537460"/>
            <a:ext cx="3581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46334" y="2524225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81200" y="2752825"/>
            <a:ext cx="6019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2905225"/>
            <a:ext cx="6400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346334" y="2893193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81200" y="3121793"/>
            <a:ext cx="6019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2000" y="3274193"/>
            <a:ext cx="7391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14400" y="3426593"/>
            <a:ext cx="106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38200" y="3505200"/>
            <a:ext cx="73673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38200" y="3657600"/>
            <a:ext cx="73673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38200" y="4038600"/>
            <a:ext cx="73673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38200" y="4419600"/>
            <a:ext cx="73673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346334" y="4495800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838200" y="4419600"/>
            <a:ext cx="7315200" cy="152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32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8" grpId="0" animBg="1"/>
      <p:bldP spid="18" grpId="1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13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Building an Effective Program,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One Supporting Column at a time…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5562600"/>
            <a:ext cx="6629400" cy="6477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1.6.4 NMAC Loss Prevention and Control Rule</a:t>
            </a:r>
          </a:p>
        </p:txBody>
      </p:sp>
      <p:pic>
        <p:nvPicPr>
          <p:cNvPr id="1026" name="Picture 2" descr="C:\Users\Adreien.Jaramillo\AppData\Local\Microsoft\Windows\Temporary Internet Files\Content.IE5\LI7AC70Y\MC900104460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24200"/>
            <a:ext cx="1219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4141738"/>
            <a:ext cx="461665" cy="1268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vert270" wrap="square" rtlCol="0">
            <a:spAutoFit/>
          </a:bodyPr>
          <a:lstStyle/>
          <a:p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LP&amp;C </a:t>
            </a:r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Plan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7" name="Picture 3" descr="C:\Users\Adreien.Jaramillo\AppData\Local\Microsoft\Windows\Temporary Internet Files\Content.IE5\10KIBVQO\MC900036334[1].wmf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5"/>
          <a:stretch/>
        </p:blipFill>
        <p:spPr bwMode="auto">
          <a:xfrm>
            <a:off x="1309213" y="1676400"/>
            <a:ext cx="6705600" cy="143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39665" y="2514600"/>
            <a:ext cx="404469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  <a:effectLst>
                  <a:glow rad="228600">
                    <a:srgbClr val="A379BB">
                      <a:satMod val="175000"/>
                      <a:alpha val="40000"/>
                    </a:srgbClr>
                  </a:glow>
                </a:effectLst>
              </a:rPr>
              <a:t>Loss Prevention and Control Program</a:t>
            </a:r>
            <a:endParaRPr lang="en-US" dirty="0">
              <a:solidFill>
                <a:prstClr val="black"/>
              </a:solidFill>
              <a:effectLst>
                <a:glow rad="228600">
                  <a:srgbClr val="A379BB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13" name="Picture 2" descr="C:\Users\Adreien.Jaramillo\AppData\Local\Microsoft\Windows\Temporary Internet Files\Content.IE5\LI7AC70Y\MC900104460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07635"/>
            <a:ext cx="1219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05200" y="3548703"/>
            <a:ext cx="461665" cy="18614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vert270" wrap="square" rtlCol="0">
            <a:spAutoFit/>
          </a:bodyPr>
          <a:lstStyle/>
          <a:p>
            <a:r>
              <a:rPr lang="en-US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LP&amp;C </a:t>
            </a:r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Committee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" name="Picture 2" descr="C:\Users\Adreien.Jaramillo\AppData\Local\Microsoft\Windows\Temporary Internet Files\Content.IE5\LI7AC70Y\MC900104460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07635"/>
            <a:ext cx="1219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55565" y="4141738"/>
            <a:ext cx="461665" cy="1268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Training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" name="Picture 2" descr="C:\Users\Adreien.Jaramillo\AppData\Local\Microsoft\Windows\Temporary Internet Files\Content.IE5\LI7AC70Y\MC900104460[1].wmf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124200"/>
            <a:ext cx="1219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160567" y="3276600"/>
            <a:ext cx="430887" cy="213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vert270" wrap="square" rtlCol="0">
            <a:spAutoFit/>
          </a:bodyPr>
          <a:lstStyle/>
          <a:p>
            <a:r>
              <a:rPr lang="en-US" sz="1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Management Support</a:t>
            </a:r>
            <a:endParaRPr lang="en-US" sz="1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0036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3" grpId="0" animBg="1"/>
      <p:bldP spid="4" grpId="0" animBg="1"/>
      <p:bldP spid="4" grpId="1" animBg="1"/>
      <p:bldP spid="14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Seven Components of a Loss Prevention and Control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718304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Top Management</a:t>
            </a:r>
          </a:p>
          <a:p>
            <a:pPr marL="914400" lvl="1" indent="-514350"/>
            <a:r>
              <a:rPr lang="en-US" dirty="0" smtClean="0"/>
              <a:t>Commitment</a:t>
            </a:r>
          </a:p>
          <a:p>
            <a:pPr marL="914400" lvl="1" indent="-514350"/>
            <a:r>
              <a:rPr lang="en-US" dirty="0" smtClean="0"/>
              <a:t>Support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Reporting Losses and Investigating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Inspections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Recordkeeping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718304"/>
          </a:xfrm>
        </p:spPr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Intervention</a:t>
            </a:r>
          </a:p>
          <a:p>
            <a:pPr marL="914400" lvl="1" indent="-514350"/>
            <a:r>
              <a:rPr lang="en-US" dirty="0" smtClean="0"/>
              <a:t>Education and Training</a:t>
            </a:r>
          </a:p>
          <a:p>
            <a:pPr marL="914400" lvl="1" indent="-514350"/>
            <a:r>
              <a:rPr lang="en-US" dirty="0" smtClean="0"/>
              <a:t>Engineering</a:t>
            </a:r>
          </a:p>
          <a:p>
            <a:pPr marL="914400" lvl="1" indent="-514350"/>
            <a:r>
              <a:rPr lang="en-US" dirty="0" smtClean="0"/>
              <a:t>Equipment</a:t>
            </a:r>
          </a:p>
          <a:p>
            <a:pPr marL="914400" lvl="1" indent="-514350"/>
            <a:r>
              <a:rPr lang="en-US" dirty="0" smtClean="0"/>
              <a:t>Enforcement</a:t>
            </a:r>
          </a:p>
          <a:p>
            <a:pPr marL="914400" lvl="1" indent="-514350"/>
            <a:r>
              <a:rPr lang="en-US" dirty="0" smtClean="0"/>
              <a:t>Programs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Program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71F3A-75E3-4EF6-9942-46DA2933AD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8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/>
              <a:t>Potential Benefits</a:t>
            </a:r>
            <a:r>
              <a:rPr lang="en-US" sz="2800" dirty="0" smtClean="0"/>
              <a:t> of a Functional </a:t>
            </a:r>
            <a:br>
              <a:rPr lang="en-US" sz="2800" dirty="0" smtClean="0"/>
            </a:br>
            <a:r>
              <a:rPr lang="en-US" sz="2800" dirty="0" smtClean="0"/>
              <a:t>Loss Prevention &amp; Control Program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Lower insurable </a:t>
            </a:r>
            <a:r>
              <a:rPr lang="en-US" sz="2800" dirty="0"/>
              <a:t>l</a:t>
            </a:r>
            <a:r>
              <a:rPr lang="en-US" sz="2800" dirty="0" smtClean="0"/>
              <a:t>osses (insurance claims)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Increase budget to Agency through lower premium payments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Increase </a:t>
            </a:r>
            <a:r>
              <a:rPr lang="en-US" sz="2800" dirty="0"/>
              <a:t>m</a:t>
            </a:r>
            <a:r>
              <a:rPr lang="en-US" sz="2800" dirty="0" smtClean="0"/>
              <a:t>orale = Increase productivity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Increase employee and employer knowledge of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Increase awareness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4725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</a:rPr>
              <a:t>1.6.4.10</a:t>
            </a:r>
            <a:r>
              <a:rPr lang="en-US" sz="3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</a:rPr>
              <a:t>LOSS </a:t>
            </a:r>
            <a:r>
              <a:rPr lang="en-US" sz="3400" b="1" dirty="0">
                <a:solidFill>
                  <a:schemeClr val="bg1">
                    <a:lumMod val="50000"/>
                  </a:schemeClr>
                </a:solidFill>
              </a:rPr>
              <a:t>PREVENTION AND CONTROL COMMITTEE, DUTIES:</a:t>
            </a:r>
            <a:endParaRPr lang="en-US" sz="3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 “Loss </a:t>
            </a:r>
            <a:r>
              <a:rPr lang="en-US" dirty="0"/>
              <a:t>prevention and control committee” shall be created in each state </a:t>
            </a:r>
            <a:r>
              <a:rPr lang="en-US" dirty="0" smtClean="0"/>
              <a:t>agency, </a:t>
            </a:r>
            <a:r>
              <a:rPr lang="en-US" dirty="0" smtClean="0"/>
              <a:t>Agencies’ </a:t>
            </a:r>
            <a:r>
              <a:rPr lang="en-US" dirty="0" smtClean="0"/>
              <a:t>may </a:t>
            </a:r>
            <a:r>
              <a:rPr lang="en-US" dirty="0"/>
              <a:t>provide for committees at division or other appropriate levels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The </a:t>
            </a:r>
            <a:r>
              <a:rPr lang="en-US" dirty="0"/>
              <a:t>head of an </a:t>
            </a:r>
            <a:r>
              <a:rPr lang="en-US" dirty="0" smtClean="0"/>
              <a:t>agency shall </a:t>
            </a:r>
            <a:r>
              <a:rPr lang="en-US" dirty="0"/>
              <a:t>appoint the committee members.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Each </a:t>
            </a:r>
            <a:r>
              <a:rPr lang="en-US" dirty="0"/>
              <a:t>committee shall elect a chairperson and a </a:t>
            </a:r>
            <a:r>
              <a:rPr lang="en-US" dirty="0" smtClean="0"/>
              <a:t>secretary annually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Each </a:t>
            </a:r>
            <a:r>
              <a:rPr lang="en-US" dirty="0"/>
              <a:t>committee shall hold meetings at least quarterly. </a:t>
            </a:r>
            <a:endParaRPr lang="en-US" dirty="0" smtClean="0"/>
          </a:p>
          <a:p>
            <a:pPr lvl="1"/>
            <a:r>
              <a:rPr lang="en-US" dirty="0" smtClean="0"/>
              <a:t>Secretary </a:t>
            </a:r>
            <a:r>
              <a:rPr lang="en-US" dirty="0"/>
              <a:t>shall keep </a:t>
            </a:r>
            <a:r>
              <a:rPr lang="en-US" dirty="0" smtClean="0"/>
              <a:t>meeting minutes</a:t>
            </a:r>
          </a:p>
          <a:p>
            <a:pPr lvl="1"/>
            <a:r>
              <a:rPr lang="en-US" dirty="0" smtClean="0"/>
              <a:t>Minutes shall be approved and signed by the agency head</a:t>
            </a:r>
          </a:p>
          <a:p>
            <a:pPr lvl="1"/>
            <a:r>
              <a:rPr lang="en-US" dirty="0" smtClean="0"/>
              <a:t>Forward minutes to the state loss control manager within thirty (30) days meeting 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" y="2057400"/>
            <a:ext cx="754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24384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8200" y="3429000"/>
            <a:ext cx="76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4191000"/>
            <a:ext cx="7086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2000" y="44958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200" y="5181600"/>
            <a:ext cx="655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186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agency head shall establish the agency committee’s duties </a:t>
            </a:r>
            <a:r>
              <a:rPr lang="en-US" dirty="0" smtClean="0"/>
              <a:t>and </a:t>
            </a:r>
            <a:r>
              <a:rPr lang="en-US" dirty="0"/>
              <a:t>shall include, but are not limited to the </a:t>
            </a:r>
            <a:r>
              <a:rPr lang="en-US" dirty="0" smtClean="0"/>
              <a:t>following:</a:t>
            </a:r>
            <a:endParaRPr lang="en-US" dirty="0"/>
          </a:p>
          <a:p>
            <a:pPr marL="274320" lvl="1" indent="0" algn="just">
              <a:buNone/>
            </a:pPr>
            <a:r>
              <a:rPr lang="en-US" dirty="0" smtClean="0"/>
              <a:t> </a:t>
            </a:r>
          </a:p>
          <a:p>
            <a:pPr marL="274320" lvl="1" indent="0" algn="just">
              <a:buNone/>
            </a:pPr>
            <a:r>
              <a:rPr lang="en-US" dirty="0" smtClean="0"/>
              <a:t>(</a:t>
            </a:r>
            <a:r>
              <a:rPr lang="en-US" dirty="0"/>
              <a:t>1) compile, analyze, and evaluate agency loss information to ensure adequate measures are being taken to prevent recurrence of the same or similar </a:t>
            </a:r>
            <a:r>
              <a:rPr lang="en-US" dirty="0" smtClean="0"/>
              <a:t>losses </a:t>
            </a:r>
          </a:p>
          <a:p>
            <a:pPr marL="274320" lvl="1" indent="0" algn="just">
              <a:buNone/>
            </a:pPr>
            <a:r>
              <a:rPr lang="en-US" dirty="0" smtClean="0"/>
              <a:t> </a:t>
            </a:r>
          </a:p>
          <a:p>
            <a:pPr marL="274320" lvl="1" indent="0" algn="just">
              <a:buNone/>
            </a:pPr>
            <a:r>
              <a:rPr lang="en-US" dirty="0" smtClean="0"/>
              <a:t>(</a:t>
            </a:r>
            <a:r>
              <a:rPr lang="en-US" dirty="0"/>
              <a:t>2) establish, evaluate and make recommendations for improvement of agency loss prevention and control </a:t>
            </a:r>
            <a:r>
              <a:rPr lang="en-US" dirty="0" smtClean="0"/>
              <a:t>activities 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r>
              <a:rPr lang="en-US" dirty="0" smtClean="0"/>
              <a:t>(</a:t>
            </a:r>
            <a:r>
              <a:rPr lang="en-US" dirty="0"/>
              <a:t>3) perform any other functions the committee considers useful and appropriate, and which are consistent with the agency loss prevention and control </a:t>
            </a:r>
            <a:r>
              <a:rPr lang="en-US" dirty="0" smtClean="0"/>
              <a:t>plan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997" y="969363"/>
            <a:ext cx="824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1.6.4.10 Continued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438400"/>
            <a:ext cx="76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2743200"/>
            <a:ext cx="655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3124200"/>
            <a:ext cx="106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762000" y="3505200"/>
            <a:ext cx="79248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0" y="4724400"/>
            <a:ext cx="78486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2000" y="5638800"/>
            <a:ext cx="76200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541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Focusing on Loss Prevention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78836"/>
            <a:ext cx="3048000" cy="24719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8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LPC Committee is </a:t>
            </a:r>
            <a:r>
              <a:rPr lang="en-US" b="1" u="sng" dirty="0" smtClean="0">
                <a:solidFill>
                  <a:schemeClr val="tx1"/>
                </a:solidFill>
              </a:rPr>
              <a:t>NOT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Safety Police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Enforcement – All about Compliance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Slander Employees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Autocratic – Democratic, Open Discussion without Repercussions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Social Club – All about Cost-Avoidance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“Silly” or “Stupid” additional duties that have no benefit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217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Trends Analysis = Training Program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19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399"/>
            <a:ext cx="7086599" cy="409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600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WC Loss </a:t>
            </a:r>
            <a:r>
              <a:rPr lang="en-US" b="1" dirty="0" smtClean="0"/>
              <a:t>Drivers FY09 </a:t>
            </a:r>
            <a:r>
              <a:rPr lang="en-US" b="1" dirty="0"/>
              <a:t>– FY13</a:t>
            </a:r>
          </a:p>
        </p:txBody>
      </p:sp>
    </p:spTree>
    <p:extLst>
      <p:ext uri="{BB962C8B-B14F-4D97-AF65-F5344CB8AC3E}">
        <p14:creationId xmlns:p14="http://schemas.microsoft.com/office/powerpoint/2010/main" val="1163073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Organizational 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291907"/>
              </p:ext>
            </p:extLst>
          </p:nvPr>
        </p:nvGraphicFramePr>
        <p:xfrm>
          <a:off x="457200" y="16764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7954295"/>
              </p:ext>
            </p:extLst>
          </p:nvPr>
        </p:nvGraphicFramePr>
        <p:xfrm>
          <a:off x="609600" y="1524000"/>
          <a:ext cx="8153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67683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428806"/>
              </p:ext>
            </p:extLst>
          </p:nvPr>
        </p:nvGraphicFramePr>
        <p:xfrm>
          <a:off x="457200" y="381000"/>
          <a:ext cx="8229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28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PAC Loss Drivers</a:t>
            </a:r>
            <a:br>
              <a:rPr lang="en-US" dirty="0" smtClean="0"/>
            </a:br>
            <a:r>
              <a:rPr lang="en-US" dirty="0" smtClean="0"/>
              <a:t>FY09 – FY13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21</a:t>
            </a:fld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705600" cy="453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040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254375"/>
              </p:ext>
            </p:extLst>
          </p:nvPr>
        </p:nvGraphicFramePr>
        <p:xfrm>
          <a:off x="457200" y="351816"/>
          <a:ext cx="8229600" cy="673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6609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  </a:t>
            </a:r>
            <a:r>
              <a:rPr lang="en-US" sz="2200" b="1" dirty="0" smtClean="0"/>
              <a:t> Alone</a:t>
            </a:r>
            <a:r>
              <a:rPr lang="en-US" sz="2200" dirty="0" smtClean="0"/>
              <a:t>, we </a:t>
            </a:r>
            <a:r>
              <a:rPr lang="en-US" sz="2200" b="1" dirty="0" smtClean="0"/>
              <a:t>cannot</a:t>
            </a:r>
            <a:r>
              <a:rPr lang="en-US" sz="2200" dirty="0" smtClean="0"/>
              <a:t> accomplish the intent of the State Loss Prevention</a:t>
            </a:r>
          </a:p>
          <a:p>
            <a:pPr marL="0" indent="0">
              <a:buNone/>
            </a:pPr>
            <a:r>
              <a:rPr lang="en-US" sz="2200" smtClean="0"/>
              <a:t>   &amp; Control </a:t>
            </a:r>
            <a:r>
              <a:rPr lang="en-US" sz="2200" dirty="0" smtClean="0"/>
              <a:t>program</a:t>
            </a:r>
          </a:p>
          <a:p>
            <a:pPr marL="0" indent="0">
              <a:buNone/>
            </a:pPr>
            <a:r>
              <a:rPr lang="en-US" sz="2200" b="1" dirty="0" smtClean="0"/>
              <a:t>  </a:t>
            </a:r>
          </a:p>
          <a:p>
            <a:pPr marL="0" indent="0">
              <a:buNone/>
            </a:pPr>
            <a:r>
              <a:rPr lang="en-US" sz="2200" b="1" dirty="0" smtClean="0"/>
              <a:t>   However,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a </a:t>
            </a:r>
            <a:r>
              <a:rPr lang="en-US" b="1" dirty="0" smtClean="0"/>
              <a:t>team</a:t>
            </a:r>
            <a:r>
              <a:rPr lang="en-US" dirty="0" smtClean="0"/>
              <a:t> with a strong foundation and support from our leaders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sz="2200" b="1" dirty="0" smtClean="0"/>
              <a:t>We Can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Save Lives</a:t>
            </a:r>
          </a:p>
          <a:p>
            <a:pPr lvl="2"/>
            <a:r>
              <a:rPr lang="en-US" dirty="0" smtClean="0"/>
              <a:t>Save Money (Insurance Premiums)</a:t>
            </a:r>
          </a:p>
          <a:p>
            <a:pPr lvl="2"/>
            <a:r>
              <a:rPr lang="en-US" dirty="0" smtClean="0"/>
              <a:t>Resolve Solvency Issues (Budgets)</a:t>
            </a:r>
          </a:p>
          <a:p>
            <a:pPr lvl="2"/>
            <a:endParaRPr lang="en-US" dirty="0" smtClean="0"/>
          </a:p>
          <a:p>
            <a:pPr marL="548640" lvl="2" indent="0">
              <a:buNone/>
            </a:pPr>
            <a:endParaRPr lang="en-US" dirty="0"/>
          </a:p>
          <a:p>
            <a:pPr lvl="1"/>
            <a:r>
              <a:rPr lang="en-US" b="1" dirty="0" smtClean="0"/>
              <a:t>Together</a:t>
            </a:r>
            <a:r>
              <a:rPr lang="en-US" dirty="0" smtClean="0"/>
              <a:t> we can make a difference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Together</a:t>
            </a:r>
            <a:r>
              <a:rPr lang="en-US" dirty="0" smtClean="0"/>
              <a:t> we will make a difference</a:t>
            </a:r>
          </a:p>
          <a:p>
            <a:pPr lvl="1"/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62262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08927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Loss Prevention and Control Bureau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The State Loss Prevention and Control Manager:</a:t>
            </a:r>
          </a:p>
          <a:p>
            <a:pPr marL="0" indent="0">
              <a:buNone/>
            </a:pPr>
            <a:r>
              <a:rPr lang="en-US" dirty="0" smtClean="0"/>
              <a:t>Norbert E. Archibeque</a:t>
            </a:r>
            <a:r>
              <a:rPr lang="en-US" dirty="0"/>
              <a:t> </a:t>
            </a:r>
            <a:r>
              <a:rPr lang="en-US" dirty="0" smtClean="0"/>
              <a:t>                 -         (505) 476-2177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State Loss Prevention and Control Specialists: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Vacant				-	(505) 827-2593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Adreien Jaramillo, CEAS I &amp; III	-	(505) 827-3296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Pedro Archuleta			-	(505) 827-2166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1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Loss Prevention and Control Bureau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smtClean="0"/>
              <a:t>Services Provided: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Assist Agencies with compliance with the </a:t>
            </a:r>
            <a:r>
              <a:rPr lang="en-US" sz="2400" dirty="0"/>
              <a:t>NMAC </a:t>
            </a:r>
            <a:r>
              <a:rPr lang="en-US" sz="2400" dirty="0" smtClean="0"/>
              <a:t>1.6.4 - Loss Prevention and Control Rule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Provide quarterly loss run reports of Agency claims history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Provide in-depth Agency analysis of claims history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Identify trends of claims history to accurately provide recommendations to pinpoint sections within your Agency 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Provide training to Agency personnel and management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Training can be Agency specific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Training can be open to all Agencies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794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Ergonomic</a:t>
            </a:r>
          </a:p>
          <a:p>
            <a:pPr lvl="1"/>
            <a:r>
              <a:rPr lang="en-US" dirty="0" smtClean="0"/>
              <a:t>Awareness</a:t>
            </a:r>
          </a:p>
          <a:p>
            <a:pPr lvl="1"/>
            <a:r>
              <a:rPr lang="en-US" dirty="0" smtClean="0"/>
              <a:t>Assessor</a:t>
            </a:r>
          </a:p>
          <a:p>
            <a:pPr lvl="1"/>
            <a:r>
              <a:rPr lang="en-US" dirty="0" smtClean="0"/>
              <a:t>General Back Safety and Lifting Procedures</a:t>
            </a:r>
          </a:p>
          <a:p>
            <a:r>
              <a:rPr lang="en-US" dirty="0" smtClean="0"/>
              <a:t>Workers’ Compensation 101</a:t>
            </a:r>
          </a:p>
          <a:p>
            <a:r>
              <a:rPr lang="en-US" dirty="0" smtClean="0"/>
              <a:t>Property and Casualty 101</a:t>
            </a:r>
          </a:p>
          <a:p>
            <a:r>
              <a:rPr lang="en-US" dirty="0" smtClean="0"/>
              <a:t>Workplace Blood Borne Pathogen </a:t>
            </a:r>
          </a:p>
          <a:p>
            <a:r>
              <a:rPr lang="en-US" dirty="0" smtClean="0"/>
              <a:t>General Office Safety</a:t>
            </a:r>
          </a:p>
          <a:p>
            <a:r>
              <a:rPr lang="en-US" dirty="0" smtClean="0"/>
              <a:t>Fine Arts Security and Claims Process</a:t>
            </a:r>
          </a:p>
          <a:p>
            <a:r>
              <a:rPr lang="en-US" dirty="0" smtClean="0"/>
              <a:t>Boiler and Machinery Safety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6B33-A788-49EB-8647-EA7FF9D6F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37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ontent Placeholder 6" descr="New_mexico_region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057400" y="609600"/>
            <a:ext cx="5548773" cy="6248400"/>
          </a:xfr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GSD-RMD-LCB Agency SUPPORT MAP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200" dirty="0" smtClean="0"/>
              <a:t>As of: 1 March 2014</a:t>
            </a:r>
            <a:endParaRPr lang="en-US" sz="3600" u="sng" dirty="0"/>
          </a:p>
        </p:txBody>
      </p:sp>
      <p:sp>
        <p:nvSpPr>
          <p:cNvPr id="98" name="TextBox 97"/>
          <p:cNvSpPr txBox="1"/>
          <p:nvPr/>
        </p:nvSpPr>
        <p:spPr>
          <a:xfrm>
            <a:off x="3505201" y="5916930"/>
            <a:ext cx="8343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Santa Theresa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459979" y="222021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11200 - LFC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459979" y="679221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11700 - LESC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459979" y="526821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11500 - HI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459979" y="831621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11900 - </a:t>
            </a:r>
            <a:r>
              <a:rPr lang="en-US" sz="800" b="1" dirty="0" smtClean="0">
                <a:solidFill>
                  <a:prstClr val="black"/>
                </a:solidFill>
              </a:rPr>
              <a:t>LCBS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459979" y="69621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 smtClean="0">
                <a:solidFill>
                  <a:prstClr val="black"/>
                </a:solidFill>
              </a:rPr>
              <a:t>11100 </a:t>
            </a:r>
            <a:r>
              <a:rPr lang="en-US" sz="800" b="1" dirty="0">
                <a:solidFill>
                  <a:prstClr val="black"/>
                </a:solidFill>
              </a:rPr>
              <a:t>- LC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459979" y="374421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11400 - SI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67599" y="3453258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21600 - </a:t>
            </a:r>
            <a:r>
              <a:rPr lang="en-US" sz="700" b="1" dirty="0">
                <a:solidFill>
                  <a:prstClr val="black"/>
                </a:solidFill>
              </a:rPr>
              <a:t>NMSC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67600" y="2057400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21500 - COA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467598" y="3601848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21000 - JSC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467601" y="222641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21800 - AOC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04800" y="76200"/>
            <a:ext cx="685800" cy="2286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 smtClean="0">
                <a:solidFill>
                  <a:srgbClr val="FFFF00"/>
                </a:solidFill>
              </a:rPr>
              <a:t>Pedro</a:t>
            </a:r>
            <a:endParaRPr lang="en-US" sz="800" b="1" dirty="0">
              <a:solidFill>
                <a:srgbClr val="FFFF00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990600" y="76200"/>
            <a:ext cx="533400" cy="228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 smtClean="0">
                <a:solidFill>
                  <a:prstClr val="black"/>
                </a:solidFill>
              </a:rPr>
              <a:t>Vacant 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467601" y="237881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21900  - SCBC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467601" y="253121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23100 - 1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467601" y="268361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25100 - 1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700" b="1" dirty="0" smtClean="0">
                <a:solidFill>
                  <a:srgbClr val="FFFF00"/>
                </a:solidFill>
              </a:rPr>
              <a:t>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520565" y="6198870"/>
            <a:ext cx="79629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41700 - NMBA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388752" y="5791200"/>
            <a:ext cx="821048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23300 – 3RD JDC</a:t>
            </a:r>
          </a:p>
        </p:txBody>
      </p:sp>
      <p:sp>
        <p:nvSpPr>
          <p:cNvPr id="132" name="Line Callout 2 131"/>
          <p:cNvSpPr/>
          <p:nvPr/>
        </p:nvSpPr>
        <p:spPr>
          <a:xfrm flipH="1" flipV="1">
            <a:off x="7467599" y="5364481"/>
            <a:ext cx="45719" cy="45719"/>
          </a:xfrm>
          <a:prstGeom prst="borderCallout2">
            <a:avLst>
              <a:gd name="adj1" fmla="val 119725"/>
              <a:gd name="adj2" fmla="val 124342"/>
              <a:gd name="adj3" fmla="val 366869"/>
              <a:gd name="adj4" fmla="val 657221"/>
              <a:gd name="adj5" fmla="val 1843054"/>
              <a:gd name="adj6" fmla="val 3097441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5" name="Line Callout 2 134"/>
          <p:cNvSpPr/>
          <p:nvPr/>
        </p:nvSpPr>
        <p:spPr>
          <a:xfrm flipH="1" flipV="1">
            <a:off x="6842760" y="3505200"/>
            <a:ext cx="45719" cy="45719"/>
          </a:xfrm>
          <a:prstGeom prst="borderCallout2">
            <a:avLst>
              <a:gd name="adj1" fmla="val 44724"/>
              <a:gd name="adj2" fmla="val 99341"/>
              <a:gd name="adj3" fmla="val -109171"/>
              <a:gd name="adj4" fmla="val -206813"/>
              <a:gd name="adj5" fmla="val 17037"/>
              <a:gd name="adj6" fmla="val -356480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7" name="Line Callout 2 136"/>
          <p:cNvSpPr/>
          <p:nvPr/>
        </p:nvSpPr>
        <p:spPr>
          <a:xfrm flipH="1">
            <a:off x="6705600" y="2971800"/>
            <a:ext cx="76200" cy="76200"/>
          </a:xfrm>
          <a:prstGeom prst="borderCallout2">
            <a:avLst>
              <a:gd name="adj1" fmla="val 39528"/>
              <a:gd name="adj2" fmla="val 640"/>
              <a:gd name="adj3" fmla="val 65301"/>
              <a:gd name="adj4" fmla="val -21576"/>
              <a:gd name="adj5" fmla="val -312924"/>
              <a:gd name="adj6" fmla="val -19676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8" name="Line Callout 2 137"/>
          <p:cNvSpPr/>
          <p:nvPr/>
        </p:nvSpPr>
        <p:spPr>
          <a:xfrm flipH="1">
            <a:off x="5638800" y="2378811"/>
            <a:ext cx="76200" cy="76200"/>
          </a:xfrm>
          <a:prstGeom prst="borderCallout2">
            <a:avLst>
              <a:gd name="adj1" fmla="val 36932"/>
              <a:gd name="adj2" fmla="val -1958"/>
              <a:gd name="adj3" fmla="val 95140"/>
              <a:gd name="adj4" fmla="val -256660"/>
              <a:gd name="adj5" fmla="val -120454"/>
              <a:gd name="adj6" fmla="val 259035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74030" y="430530"/>
            <a:ext cx="82677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23800 – 8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144" name="Line Callout 2 143"/>
          <p:cNvSpPr/>
          <p:nvPr/>
        </p:nvSpPr>
        <p:spPr>
          <a:xfrm flipV="1">
            <a:off x="5715000" y="609600"/>
            <a:ext cx="76200" cy="76200"/>
          </a:xfrm>
          <a:prstGeom prst="borderCallout2">
            <a:avLst>
              <a:gd name="adj1" fmla="val 18750"/>
              <a:gd name="adj2" fmla="val -1092"/>
              <a:gd name="adj3" fmla="val -374495"/>
              <a:gd name="adj4" fmla="val 23541"/>
              <a:gd name="adj5" fmla="val -504458"/>
              <a:gd name="adj6" fmla="val 278713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8" name="Line Callout 2 147"/>
          <p:cNvSpPr/>
          <p:nvPr/>
        </p:nvSpPr>
        <p:spPr>
          <a:xfrm>
            <a:off x="4918710" y="5199249"/>
            <a:ext cx="76200" cy="76200"/>
          </a:xfrm>
          <a:prstGeom prst="borderCallout2">
            <a:avLst>
              <a:gd name="adj1" fmla="val 116932"/>
              <a:gd name="adj2" fmla="val 3042"/>
              <a:gd name="adj3" fmla="val 122172"/>
              <a:gd name="adj4" fmla="val -217888"/>
              <a:gd name="adj5" fmla="val -184172"/>
              <a:gd name="adj6" fmla="val -70031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49" name="Line Callout 2 148"/>
          <p:cNvSpPr/>
          <p:nvPr/>
        </p:nvSpPr>
        <p:spPr>
          <a:xfrm>
            <a:off x="1905000" y="3962400"/>
            <a:ext cx="76200" cy="76200"/>
          </a:xfrm>
          <a:prstGeom prst="borderCallout2">
            <a:avLst>
              <a:gd name="adj1" fmla="val 97836"/>
              <a:gd name="adj2" fmla="val 82235"/>
              <a:gd name="adj3" fmla="val -1455721"/>
              <a:gd name="adj4" fmla="val 2189784"/>
              <a:gd name="adj5" fmla="val -1544495"/>
              <a:gd name="adj6" fmla="val 3052850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1" name="Line Callout 2 150"/>
          <p:cNvSpPr/>
          <p:nvPr/>
        </p:nvSpPr>
        <p:spPr>
          <a:xfrm>
            <a:off x="5562600" y="4717822"/>
            <a:ext cx="76200" cy="76200"/>
          </a:xfrm>
          <a:prstGeom prst="borderCallout2">
            <a:avLst>
              <a:gd name="adj1" fmla="val 36932"/>
              <a:gd name="adj2" fmla="val -1958"/>
              <a:gd name="adj3" fmla="val -142631"/>
              <a:gd name="adj4" fmla="val -3757"/>
              <a:gd name="adj5" fmla="val -258012"/>
              <a:gd name="adj6" fmla="val -364772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5" name="Line Callout 2 154"/>
          <p:cNvSpPr/>
          <p:nvPr/>
        </p:nvSpPr>
        <p:spPr>
          <a:xfrm>
            <a:off x="1981200" y="5181600"/>
            <a:ext cx="45719" cy="45719"/>
          </a:xfrm>
          <a:prstGeom prst="borderCallout2">
            <a:avLst>
              <a:gd name="adj1" fmla="val 3166"/>
              <a:gd name="adj2" fmla="val 640"/>
              <a:gd name="adj3" fmla="val 131672"/>
              <a:gd name="adj4" fmla="val 839440"/>
              <a:gd name="adj5" fmla="val 23233"/>
              <a:gd name="adj6" fmla="val 1990229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56" name="Line Callout 2 155"/>
          <p:cNvSpPr/>
          <p:nvPr/>
        </p:nvSpPr>
        <p:spPr>
          <a:xfrm flipH="1">
            <a:off x="7471409" y="2152664"/>
            <a:ext cx="45719" cy="45719"/>
          </a:xfrm>
          <a:prstGeom prst="borderCallout2">
            <a:avLst>
              <a:gd name="adj1" fmla="val -208631"/>
              <a:gd name="adj2" fmla="val -20193"/>
              <a:gd name="adj3" fmla="val -165609"/>
              <a:gd name="adj4" fmla="val 5775238"/>
              <a:gd name="adj5" fmla="val 86410"/>
              <a:gd name="adj6" fmla="val 5748529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459979" y="1136421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13101 - NMSS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459979" y="1288821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13102 - NMHS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459979" y="984021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13100 - NMLS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8279131" y="821590"/>
            <a:ext cx="79248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20800 - NMCC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388752" y="5943600"/>
            <a:ext cx="821048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25300 – 3RD JDA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524000" y="76200"/>
            <a:ext cx="685800" cy="2286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 smtClean="0">
                <a:solidFill>
                  <a:prstClr val="black"/>
                </a:solidFill>
              </a:rPr>
              <a:t>Adreien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911090" y="5197360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24200 – 12th JDC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315200" y="5335726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prstClr val="black"/>
                </a:solidFill>
              </a:rPr>
              <a:t>96100 - NMMI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257800" y="426342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Ruidoso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029200" y="29718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Santa Rosa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05600" y="32766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Clovis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667000" y="26670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Grants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387090" y="2434233"/>
            <a:ext cx="838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Rio Rancho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907530" y="3829050"/>
            <a:ext cx="563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Portales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962400" y="31242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Belen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572000" y="19050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 smtClean="0">
                <a:solidFill>
                  <a:prstClr val="black"/>
                </a:solidFill>
              </a:rPr>
              <a:t>Española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276600" y="768577"/>
            <a:ext cx="4267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Aztec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3703319" y="25146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</a:rPr>
              <a:t>Bernalillo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867400" y="990600"/>
            <a:ext cx="53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Raton</a:t>
            </a:r>
            <a:endParaRPr lang="en-US" sz="900" b="1" dirty="0">
              <a:solidFill>
                <a:prstClr val="black"/>
              </a:solidFill>
            </a:endParaRPr>
          </a:p>
        </p:txBody>
      </p:sp>
      <p:cxnSp>
        <p:nvCxnSpPr>
          <p:cNvPr id="169" name="Straight Connector 168"/>
          <p:cNvCxnSpPr/>
          <p:nvPr/>
        </p:nvCxnSpPr>
        <p:spPr>
          <a:xfrm flipV="1">
            <a:off x="1905000" y="5638800"/>
            <a:ext cx="2286000" cy="685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388751" y="6400800"/>
            <a:ext cx="821049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" b="1" dirty="0">
                <a:solidFill>
                  <a:prstClr val="black"/>
                </a:solidFill>
              </a:rPr>
              <a:t>95390 - SCNMCBWC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388752" y="6096000"/>
            <a:ext cx="821048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prstClr val="black"/>
                </a:solidFill>
              </a:rPr>
              <a:t>49500 - SA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388752" y="6248400"/>
            <a:ext cx="821048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95300 - NMSU</a:t>
            </a:r>
          </a:p>
        </p:txBody>
      </p:sp>
      <p:cxnSp>
        <p:nvCxnSpPr>
          <p:cNvPr id="182" name="Straight Connector 181"/>
          <p:cNvCxnSpPr>
            <a:endCxn id="128" idx="1"/>
          </p:cNvCxnSpPr>
          <p:nvPr/>
        </p:nvCxnSpPr>
        <p:spPr>
          <a:xfrm>
            <a:off x="4282439" y="6023610"/>
            <a:ext cx="238126" cy="25146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4789169" y="4688026"/>
            <a:ext cx="1198245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prstClr val="black"/>
                </a:solidFill>
              </a:rPr>
              <a:t>93200 – REG IX EC</a:t>
            </a:r>
            <a:endParaRPr lang="en-US" sz="700" b="1" dirty="0">
              <a:solidFill>
                <a:prstClr val="black"/>
              </a:solidFill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>
            <a:off x="3531870" y="4457700"/>
            <a:ext cx="39243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6096000" y="3445611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23900 – 9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987414" y="2936246"/>
            <a:ext cx="931546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24000 – 10TH JDC</a:t>
            </a:r>
          </a:p>
        </p:txBody>
      </p:sp>
      <p:sp>
        <p:nvSpPr>
          <p:cNvPr id="195" name="Line Callout 2 194"/>
          <p:cNvSpPr/>
          <p:nvPr/>
        </p:nvSpPr>
        <p:spPr>
          <a:xfrm>
            <a:off x="1752600" y="2667000"/>
            <a:ext cx="76200" cy="76200"/>
          </a:xfrm>
          <a:prstGeom prst="borderCallout2">
            <a:avLst>
              <a:gd name="adj1" fmla="val -77164"/>
              <a:gd name="adj2" fmla="val 192235"/>
              <a:gd name="adj3" fmla="val -108335"/>
              <a:gd name="adj4" fmla="val 2910507"/>
              <a:gd name="adj5" fmla="val -136606"/>
              <a:gd name="adj6" fmla="val 3119283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6" name="Line Callout 2 195"/>
          <p:cNvSpPr/>
          <p:nvPr/>
        </p:nvSpPr>
        <p:spPr>
          <a:xfrm flipH="1">
            <a:off x="2023108" y="990600"/>
            <a:ext cx="45719" cy="45719"/>
          </a:xfrm>
          <a:prstGeom prst="borderCallout2">
            <a:avLst>
              <a:gd name="adj1" fmla="val 36932"/>
              <a:gd name="adj2" fmla="val -1958"/>
              <a:gd name="adj3" fmla="val 4249"/>
              <a:gd name="adj4" fmla="val -457686"/>
              <a:gd name="adj5" fmla="val 192946"/>
              <a:gd name="adj6" fmla="val -1974030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7" name="Line Callout 2 196"/>
          <p:cNvSpPr/>
          <p:nvPr/>
        </p:nvSpPr>
        <p:spPr>
          <a:xfrm flipH="1">
            <a:off x="4168140" y="5027471"/>
            <a:ext cx="45719" cy="45719"/>
          </a:xfrm>
          <a:prstGeom prst="borderCallout2">
            <a:avLst>
              <a:gd name="adj1" fmla="val 36932"/>
              <a:gd name="adj2" fmla="val -1958"/>
              <a:gd name="adj3" fmla="val 360213"/>
              <a:gd name="adj4" fmla="val 567499"/>
              <a:gd name="adj5" fmla="val 594873"/>
              <a:gd name="adj6" fmla="val 553702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8" name="Line Callout 2 197"/>
          <p:cNvSpPr/>
          <p:nvPr/>
        </p:nvSpPr>
        <p:spPr>
          <a:xfrm flipH="1">
            <a:off x="4038600" y="1752600"/>
            <a:ext cx="45719" cy="45719"/>
          </a:xfrm>
          <a:prstGeom prst="borderCallout2">
            <a:avLst>
              <a:gd name="adj1" fmla="val 36932"/>
              <a:gd name="adj2" fmla="val -1958"/>
              <a:gd name="adj3" fmla="val 4249"/>
              <a:gd name="adj4" fmla="val -457686"/>
              <a:gd name="adj5" fmla="val 478930"/>
              <a:gd name="adj6" fmla="val -1256095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99" name="Line Callout 2 198"/>
          <p:cNvSpPr/>
          <p:nvPr/>
        </p:nvSpPr>
        <p:spPr>
          <a:xfrm flipH="1">
            <a:off x="1981200" y="2057400"/>
            <a:ext cx="45719" cy="45719"/>
          </a:xfrm>
          <a:prstGeom prst="borderCallout2">
            <a:avLst>
              <a:gd name="adj1" fmla="val 36932"/>
              <a:gd name="adj2" fmla="val -1958"/>
              <a:gd name="adj3" fmla="val 4249"/>
              <a:gd name="adj4" fmla="val -457686"/>
              <a:gd name="adj5" fmla="val 564588"/>
              <a:gd name="adj6" fmla="val -989003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066800" y="1981200"/>
            <a:ext cx="10668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26500 – 11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JDA </a:t>
            </a:r>
            <a:r>
              <a:rPr lang="en-US" sz="700" b="1" dirty="0" err="1" smtClean="0">
                <a:solidFill>
                  <a:srgbClr val="FFFF00"/>
                </a:solidFill>
              </a:rPr>
              <a:t>Div</a:t>
            </a:r>
            <a:r>
              <a:rPr lang="en-US" sz="700" b="1" dirty="0" smtClean="0">
                <a:solidFill>
                  <a:srgbClr val="FFFF00"/>
                </a:solidFill>
              </a:rPr>
              <a:t> II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43000" y="732561"/>
            <a:ext cx="990600" cy="152400"/>
          </a:xfrm>
          <a:prstGeom prst="roundRect">
            <a:avLst>
              <a:gd name="adj" fmla="val 27830"/>
            </a:avLst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dirty="0" smtClean="0">
                <a:solidFill>
                  <a:srgbClr val="FFFF00"/>
                </a:solidFill>
              </a:rPr>
              <a:t>26100 – 11</a:t>
            </a:r>
            <a:r>
              <a:rPr lang="en-US" sz="700" baseline="30000" dirty="0" smtClean="0">
                <a:solidFill>
                  <a:srgbClr val="FFFF00"/>
                </a:solidFill>
              </a:rPr>
              <a:t>th</a:t>
            </a:r>
            <a:r>
              <a:rPr lang="en-US" sz="700" dirty="0" smtClean="0">
                <a:solidFill>
                  <a:srgbClr val="FFFF00"/>
                </a:solidFill>
              </a:rPr>
              <a:t> JDA </a:t>
            </a:r>
            <a:r>
              <a:rPr lang="en-US" sz="700" dirty="0" err="1" smtClean="0">
                <a:solidFill>
                  <a:srgbClr val="FFFF00"/>
                </a:solidFill>
              </a:rPr>
              <a:t>Div</a:t>
            </a:r>
            <a:r>
              <a:rPr lang="en-US" sz="700" dirty="0" smtClean="0">
                <a:solidFill>
                  <a:srgbClr val="FFFF00"/>
                </a:solidFill>
              </a:rPr>
              <a:t> I</a:t>
            </a:r>
            <a:endParaRPr lang="en-US" sz="700" dirty="0">
              <a:solidFill>
                <a:srgbClr val="FFFF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550920" y="1663599"/>
            <a:ext cx="788670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96300 - NNMC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104900" y="2585921"/>
            <a:ext cx="1066800" cy="17389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100740 - SRMC</a:t>
            </a:r>
          </a:p>
        </p:txBody>
      </p:sp>
      <p:sp>
        <p:nvSpPr>
          <p:cNvPr id="204" name="Line Callout 2 203"/>
          <p:cNvSpPr/>
          <p:nvPr/>
        </p:nvSpPr>
        <p:spPr>
          <a:xfrm>
            <a:off x="6758940" y="4046059"/>
            <a:ext cx="45719" cy="45719"/>
          </a:xfrm>
          <a:prstGeom prst="borderCallout2">
            <a:avLst>
              <a:gd name="adj1" fmla="val 36932"/>
              <a:gd name="adj2" fmla="val -1958"/>
              <a:gd name="adj3" fmla="val -330712"/>
              <a:gd name="adj4" fmla="val -1260"/>
              <a:gd name="adj5" fmla="val -465095"/>
              <a:gd name="adj6" fmla="val 628400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1143000" y="897790"/>
            <a:ext cx="990600" cy="152400"/>
          </a:xfrm>
          <a:prstGeom prst="roundRect">
            <a:avLst>
              <a:gd name="adj" fmla="val 2783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96400 - SJCC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8290560" y="2543538"/>
            <a:ext cx="792484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20500 - SCLL</a:t>
            </a:r>
          </a:p>
        </p:txBody>
      </p:sp>
      <p:sp>
        <p:nvSpPr>
          <p:cNvPr id="145" name="Oval 144"/>
          <p:cNvSpPr/>
          <p:nvPr/>
        </p:nvSpPr>
        <p:spPr>
          <a:xfrm>
            <a:off x="2743200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962400" y="3200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4267200" y="274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4114800" y="251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56388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3924300" y="5257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7010400" y="3505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38862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240529" y="5981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886200" y="4419600"/>
            <a:ext cx="609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Socorro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467601" y="2839820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30500 - OAG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467602" y="2992220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30800 - OSA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467601" y="314081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33300 - TRD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459979" y="1437767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33700 - SIC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459978" y="1590167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34100 - DFA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467599" y="3308122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35000 - GSD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459980" y="1739799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35200 - ERB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459980" y="1892883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35500 - PDD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8290560" y="2012722"/>
            <a:ext cx="78867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50500 - DCA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8279131" y="376505"/>
            <a:ext cx="78867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51600 - DGF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8279132" y="515065"/>
            <a:ext cx="78867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52100 - ENMRD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8279132" y="668149"/>
            <a:ext cx="78867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52200 - YCC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8279128" y="3488091"/>
            <a:ext cx="807726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53900 - SLO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8279131" y="1265960"/>
            <a:ext cx="78867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55000 - OSE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8294371" y="2393907"/>
            <a:ext cx="788672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60600 - CDHH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8279132" y="973632"/>
            <a:ext cx="78867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60900 - DIA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8275320" y="3634953"/>
            <a:ext cx="811534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62400 - </a:t>
            </a:r>
            <a:r>
              <a:rPr lang="en-US" sz="700" b="1" dirty="0">
                <a:solidFill>
                  <a:prstClr val="black"/>
                </a:solidFill>
              </a:rPr>
              <a:t>ALTSD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8279131" y="1126032"/>
            <a:ext cx="78867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63000 - HSD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8279128" y="3772082"/>
            <a:ext cx="807726" cy="1506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64400 - DVR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8282937" y="3923114"/>
            <a:ext cx="803843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64500 - GCOD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8298182" y="2716716"/>
            <a:ext cx="788672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64700 - DDPC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8290560" y="3038616"/>
            <a:ext cx="788672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66500 - DOH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8294372" y="2888329"/>
            <a:ext cx="788672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66700 - NMED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8282941" y="1421129"/>
            <a:ext cx="78867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67000 - VSC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8275318" y="4066853"/>
            <a:ext cx="803916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69000 - CYFD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467598" y="3746271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35600 - GO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8294373" y="3331330"/>
            <a:ext cx="788672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70500 - DMA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8282943" y="4219252"/>
            <a:ext cx="78867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76000 - APB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8282943" y="4362664"/>
            <a:ext cx="78867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77000 - DOC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8282943" y="4506760"/>
            <a:ext cx="78867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79000 - DPS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8282943" y="4659844"/>
            <a:ext cx="78867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79500 - DHSEM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8279131" y="1564883"/>
            <a:ext cx="78867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80500 - </a:t>
            </a:r>
            <a:r>
              <a:rPr lang="en-US" sz="600" b="1" dirty="0">
                <a:solidFill>
                  <a:prstClr val="black"/>
                </a:solidFill>
              </a:rPr>
              <a:t>NMDOT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8279132" y="1853059"/>
            <a:ext cx="781050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38500 - NMFA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8282940" y="2223878"/>
            <a:ext cx="788672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92400 - PED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8290562" y="3186192"/>
            <a:ext cx="788672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92700 - NMSD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30" name="Rounded Rectangle 229"/>
          <p:cNvSpPr/>
          <p:nvPr/>
        </p:nvSpPr>
        <p:spPr>
          <a:xfrm>
            <a:off x="8290562" y="4812244"/>
            <a:ext cx="78867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95000 - NMHED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467598" y="3885515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36000 - </a:t>
            </a:r>
            <a:r>
              <a:rPr lang="en-US" sz="800" b="1" dirty="0" err="1">
                <a:solidFill>
                  <a:prstClr val="black"/>
                </a:solidFill>
              </a:rPr>
              <a:t>LtGO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242" name="Rounded Rectangle 241"/>
          <p:cNvSpPr/>
          <p:nvPr/>
        </p:nvSpPr>
        <p:spPr>
          <a:xfrm>
            <a:off x="7467599" y="4024075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36100 - DOIT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467599" y="4177159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36600 - PERA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467599" y="4321255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36900 - SRCA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467599" y="4474339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37000 - SOS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8279131" y="1700659"/>
            <a:ext cx="79248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37800 - SPO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467598" y="5057596"/>
            <a:ext cx="78486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39400 - STO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8282942" y="86914"/>
            <a:ext cx="78486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40400 -AEB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8282942" y="239998"/>
            <a:ext cx="78486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41800 - TD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459980" y="4623256"/>
            <a:ext cx="78486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41900 - EDD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459980" y="4764226"/>
            <a:ext cx="78486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42000 - RLD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459980" y="4908322"/>
            <a:ext cx="78486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43000 - PRC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8282938" y="4949731"/>
            <a:ext cx="78486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44000 - </a:t>
            </a:r>
            <a:r>
              <a:rPr lang="en-US" sz="800" b="1" dirty="0" smtClean="0">
                <a:solidFill>
                  <a:prstClr val="black"/>
                </a:solidFill>
              </a:rPr>
              <a:t>OSI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8294371" y="5090701"/>
            <a:ext cx="78486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44600 - BME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8290561" y="5219526"/>
            <a:ext cx="784862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46400 - BPES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471409" y="3444761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21600 - </a:t>
            </a:r>
            <a:r>
              <a:rPr lang="en-US" sz="700" b="1" dirty="0">
                <a:solidFill>
                  <a:prstClr val="black"/>
                </a:solidFill>
              </a:rPr>
              <a:t>NMSC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471408" y="3593351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21000 - JSC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471408" y="3737774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35600 - GO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471408" y="3877018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36000 - </a:t>
            </a:r>
            <a:r>
              <a:rPr lang="en-US" sz="800" b="1" dirty="0" err="1">
                <a:solidFill>
                  <a:prstClr val="black"/>
                </a:solidFill>
              </a:rPr>
              <a:t>LtGO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7471409" y="4015578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36100 - DOIT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467600" y="204701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21500 - COA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7467601" y="2216022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21800 - AOC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7467601" y="2368422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21900  - SCBC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7467601" y="2520822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23100 - 1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87" name="Rounded Rectangle 286"/>
          <p:cNvSpPr/>
          <p:nvPr/>
        </p:nvSpPr>
        <p:spPr>
          <a:xfrm>
            <a:off x="7467601" y="2673222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25100 - 1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700" b="1" dirty="0" smtClean="0">
                <a:solidFill>
                  <a:srgbClr val="FFFF00"/>
                </a:solidFill>
              </a:rPr>
              <a:t>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7459979" y="1126032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13101 - NMSS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459979" y="1278432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13102 - NMHS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467601" y="282943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30500 - OAG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91" name="Rounded Rectangle 290"/>
          <p:cNvSpPr/>
          <p:nvPr/>
        </p:nvSpPr>
        <p:spPr>
          <a:xfrm>
            <a:off x="7467602" y="298183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30800 - OSA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92" name="Rounded Rectangle 291"/>
          <p:cNvSpPr/>
          <p:nvPr/>
        </p:nvSpPr>
        <p:spPr>
          <a:xfrm>
            <a:off x="7467601" y="3130422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33300 - TRD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293" name="Rounded Rectangle 292"/>
          <p:cNvSpPr/>
          <p:nvPr/>
        </p:nvSpPr>
        <p:spPr>
          <a:xfrm>
            <a:off x="7459979" y="1427378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33700 - SIC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459978" y="1579778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34100 - DFA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467599" y="3297733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35000 - GSD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459980" y="1729410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35200 - ERB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459980" y="1882494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35500 - PDD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471409" y="3434372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21600 - </a:t>
            </a:r>
            <a:r>
              <a:rPr lang="en-US" sz="700" b="1" dirty="0">
                <a:solidFill>
                  <a:prstClr val="black"/>
                </a:solidFill>
              </a:rPr>
              <a:t>NMSC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471408" y="3582962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21000 - JSC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471408" y="3727385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35600 - GO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471408" y="3866629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36000 - </a:t>
            </a:r>
            <a:r>
              <a:rPr lang="en-US" sz="800" b="1" dirty="0" err="1">
                <a:solidFill>
                  <a:prstClr val="black"/>
                </a:solidFill>
              </a:rPr>
              <a:t>LtGO</a:t>
            </a:r>
            <a:endParaRPr lang="en-US" sz="800" b="1" dirty="0">
              <a:solidFill>
                <a:prstClr val="black"/>
              </a:solidFill>
            </a:endParaRPr>
          </a:p>
        </p:txBody>
      </p:sp>
      <p:sp>
        <p:nvSpPr>
          <p:cNvPr id="302" name="Rounded Rectangle 301"/>
          <p:cNvSpPr/>
          <p:nvPr/>
        </p:nvSpPr>
        <p:spPr>
          <a:xfrm>
            <a:off x="7471409" y="4005189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36100 - DOIT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05789" y="4527322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60100 - CSW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1440172" y="3037256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60500 – MLK </a:t>
            </a:r>
            <a:r>
              <a:rPr lang="en-US" sz="700" b="1" dirty="0" err="1">
                <a:solidFill>
                  <a:srgbClr val="FFFF00"/>
                </a:solidFill>
              </a:rPr>
              <a:t>Jr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05" name="Rounded Rectangle 304"/>
          <p:cNvSpPr/>
          <p:nvPr/>
        </p:nvSpPr>
        <p:spPr>
          <a:xfrm>
            <a:off x="611508" y="4679722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60400 - CDHH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1443989" y="3536009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63100 - DWS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1424932" y="3361299"/>
            <a:ext cx="78486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50800 - NMLB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1440175" y="2882444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60300 - OAAA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1443989" y="3688409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63200 - WCA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05792" y="4374922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21400 - SBE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605790" y="298841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23200 – </a:t>
            </a:r>
            <a:r>
              <a:rPr lang="en-US" sz="600" b="1" dirty="0" smtClean="0">
                <a:solidFill>
                  <a:srgbClr val="FFFF00"/>
                </a:solidFill>
              </a:rPr>
              <a:t>2</a:t>
            </a:r>
            <a:r>
              <a:rPr lang="en-US" sz="6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6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605790" y="314081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24400  - BCMC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13" name="Rounded Rectangle 312"/>
          <p:cNvSpPr/>
          <p:nvPr/>
        </p:nvSpPr>
        <p:spPr>
          <a:xfrm>
            <a:off x="605790" y="3293211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25200 – </a:t>
            </a:r>
            <a:r>
              <a:rPr lang="en-US" sz="600" b="1" dirty="0" smtClean="0">
                <a:solidFill>
                  <a:srgbClr val="FFFF00"/>
                </a:solidFill>
              </a:rPr>
              <a:t>2</a:t>
            </a:r>
            <a:r>
              <a:rPr lang="en-US" sz="6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600" b="1" dirty="0" smtClean="0">
                <a:solidFill>
                  <a:srgbClr val="FFFF00"/>
                </a:solidFill>
              </a:rPr>
              <a:t>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605792" y="3329094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26400 - AODA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15" name="Rounded Rectangle 314"/>
          <p:cNvSpPr/>
          <p:nvPr/>
        </p:nvSpPr>
        <p:spPr>
          <a:xfrm>
            <a:off x="1443989" y="3830420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66800 - ONRT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605788" y="4828996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" b="1" dirty="0">
                <a:solidFill>
                  <a:prstClr val="black"/>
                </a:solidFill>
              </a:rPr>
              <a:t>66900 - NMHPC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1428749" y="4410583"/>
            <a:ext cx="78105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34300 - RHCA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611536" y="3492044"/>
            <a:ext cx="771498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35400 - NMSC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1432559" y="4562983"/>
            <a:ext cx="781052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37900 - PELRB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1440175" y="3967280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76500 - JPB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1440172" y="4119680"/>
            <a:ext cx="769623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78000 - CVRC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1428748" y="4713001"/>
            <a:ext cx="781054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" b="1" dirty="0">
                <a:solidFill>
                  <a:prstClr val="black"/>
                </a:solidFill>
              </a:rPr>
              <a:t>44900 - NMBON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1432560" y="4865401"/>
            <a:ext cx="784860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93000 - CREC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611536" y="4077226"/>
            <a:ext cx="777215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94000 - PSFA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1428746" y="3199583"/>
            <a:ext cx="781054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46000 - NMSFC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605790" y="3645322"/>
            <a:ext cx="782959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46500 - NMGCB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605790" y="3789745"/>
            <a:ext cx="782959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46900 - NMSRC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605790" y="3928989"/>
            <a:ext cx="782959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" b="1" dirty="0">
                <a:solidFill>
                  <a:prstClr val="black"/>
                </a:solidFill>
              </a:rPr>
              <a:t>47900 - NMVMB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611534" y="4230668"/>
            <a:ext cx="777215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96900 - UNM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1443988" y="4262708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prstClr val="black"/>
                </a:solidFill>
              </a:rPr>
              <a:t>96901 </a:t>
            </a:r>
            <a:r>
              <a:rPr lang="en-US" sz="700" b="1" dirty="0">
                <a:solidFill>
                  <a:prstClr val="black"/>
                </a:solidFill>
              </a:rPr>
              <a:t>- UNMH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605792" y="2882444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23200 – </a:t>
            </a:r>
            <a:r>
              <a:rPr lang="en-US" sz="600" b="1" dirty="0" smtClean="0">
                <a:solidFill>
                  <a:srgbClr val="FFFF00"/>
                </a:solidFill>
              </a:rPr>
              <a:t>2</a:t>
            </a:r>
            <a:r>
              <a:rPr lang="en-US" sz="6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6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32" name="Rounded Rectangle 331"/>
          <p:cNvSpPr/>
          <p:nvPr/>
        </p:nvSpPr>
        <p:spPr>
          <a:xfrm>
            <a:off x="605792" y="3034844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24400  - BCMC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33" name="Rounded Rectangle 332"/>
          <p:cNvSpPr/>
          <p:nvPr/>
        </p:nvSpPr>
        <p:spPr>
          <a:xfrm>
            <a:off x="605792" y="3187244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25200 – </a:t>
            </a:r>
            <a:r>
              <a:rPr lang="en-US" sz="600" b="1" dirty="0" smtClean="0">
                <a:solidFill>
                  <a:srgbClr val="FFFF00"/>
                </a:solidFill>
              </a:rPr>
              <a:t>2</a:t>
            </a:r>
            <a:r>
              <a:rPr lang="en-US" sz="600" b="1" baseline="30000" dirty="0" smtClean="0">
                <a:solidFill>
                  <a:srgbClr val="FFFF00"/>
                </a:solidFill>
              </a:rPr>
              <a:t>ND</a:t>
            </a:r>
            <a:r>
              <a:rPr lang="en-US" sz="600" b="1" dirty="0" smtClean="0">
                <a:solidFill>
                  <a:srgbClr val="FFFF00"/>
                </a:solidFill>
              </a:rPr>
              <a:t>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34" name="Rounded Rectangle 333"/>
          <p:cNvSpPr/>
          <p:nvPr/>
        </p:nvSpPr>
        <p:spPr>
          <a:xfrm>
            <a:off x="4911090" y="5346634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26200 – 12th JDA</a:t>
            </a:r>
          </a:p>
        </p:txBody>
      </p:sp>
      <p:sp>
        <p:nvSpPr>
          <p:cNvPr id="336" name="Line Callout 2 335"/>
          <p:cNvSpPr/>
          <p:nvPr/>
        </p:nvSpPr>
        <p:spPr>
          <a:xfrm flipH="1">
            <a:off x="3581400" y="732561"/>
            <a:ext cx="45719" cy="45719"/>
          </a:xfrm>
          <a:prstGeom prst="borderCallout2">
            <a:avLst>
              <a:gd name="adj1" fmla="val 36932"/>
              <a:gd name="adj2" fmla="val -1958"/>
              <a:gd name="adj3" fmla="val 445926"/>
              <a:gd name="adj4" fmla="val -7675"/>
              <a:gd name="adj5" fmla="val 434618"/>
              <a:gd name="adj6" fmla="val 301019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35" name="Rounded Rectangle 334"/>
          <p:cNvSpPr/>
          <p:nvPr/>
        </p:nvSpPr>
        <p:spPr>
          <a:xfrm>
            <a:off x="4911090" y="5499034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srgbClr val="FFFF00"/>
                </a:solidFill>
              </a:rPr>
              <a:t>96500 – NMSVI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531870" y="647700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24100 – 11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4267200" y="255892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9" name="Line Callout 2 338"/>
          <p:cNvSpPr/>
          <p:nvPr/>
        </p:nvSpPr>
        <p:spPr>
          <a:xfrm flipH="1">
            <a:off x="4476749" y="2574847"/>
            <a:ext cx="76200" cy="76200"/>
          </a:xfrm>
          <a:prstGeom prst="borderCallout2">
            <a:avLst>
              <a:gd name="adj1" fmla="val 39528"/>
              <a:gd name="adj2" fmla="val 640"/>
              <a:gd name="adj3" fmla="val 50301"/>
              <a:gd name="adj4" fmla="val 93424"/>
              <a:gd name="adj5" fmla="val 42076"/>
              <a:gd name="adj6" fmla="val 330324"/>
            </a:avLst>
          </a:prstGeom>
          <a:solidFill>
            <a:schemeClr val="tx2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338" name="Rounded Rectangle 337"/>
          <p:cNvSpPr/>
          <p:nvPr/>
        </p:nvSpPr>
        <p:spPr>
          <a:xfrm>
            <a:off x="4465319" y="2487903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26300 – 13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65319" y="2339313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24300 – 13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661660" y="2340711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23400 – 4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40" name="Rounded Rectangle 339"/>
          <p:cNvSpPr/>
          <p:nvPr/>
        </p:nvSpPr>
        <p:spPr>
          <a:xfrm>
            <a:off x="5661660" y="2493111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25400 – 4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41" name="Rounded Rectangle 340"/>
          <p:cNvSpPr/>
          <p:nvPr/>
        </p:nvSpPr>
        <p:spPr>
          <a:xfrm>
            <a:off x="6499860" y="2336544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93300 – NEREC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42" name="Rounded Rectangle 341"/>
          <p:cNvSpPr/>
          <p:nvPr/>
        </p:nvSpPr>
        <p:spPr>
          <a:xfrm>
            <a:off x="6499860" y="2481324"/>
            <a:ext cx="838200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95700 – NMHU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6096000" y="3601848"/>
            <a:ext cx="83820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25900 – 9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44" name="Oval 343"/>
          <p:cNvSpPr/>
          <p:nvPr/>
        </p:nvSpPr>
        <p:spPr>
          <a:xfrm>
            <a:off x="7010400" y="37909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5" name="Rounded Rectangle 344"/>
          <p:cNvSpPr/>
          <p:nvPr/>
        </p:nvSpPr>
        <p:spPr>
          <a:xfrm>
            <a:off x="6324600" y="4016100"/>
            <a:ext cx="838200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95500 – ENMU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7315200" y="5474449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23500 – 5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48" name="Rounded Rectangle 347"/>
          <p:cNvSpPr/>
          <p:nvPr/>
        </p:nvSpPr>
        <p:spPr>
          <a:xfrm>
            <a:off x="7315199" y="5625644"/>
            <a:ext cx="769621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25500 – 5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49" name="Rounded Rectangle 348"/>
          <p:cNvSpPr/>
          <p:nvPr/>
        </p:nvSpPr>
        <p:spPr>
          <a:xfrm>
            <a:off x="7315199" y="5778044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95600 – ENMU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5574030" y="582930"/>
            <a:ext cx="826770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25800 – 8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51" name="Rounded Rectangle 350"/>
          <p:cNvSpPr/>
          <p:nvPr/>
        </p:nvSpPr>
        <p:spPr>
          <a:xfrm>
            <a:off x="6416039" y="430530"/>
            <a:ext cx="826770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66200 – MCMC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6412230" y="582930"/>
            <a:ext cx="826770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>
                <a:solidFill>
                  <a:prstClr val="black"/>
                </a:solidFill>
              </a:rPr>
              <a:t>93100 – HPREC</a:t>
            </a:r>
          </a:p>
        </p:txBody>
      </p:sp>
      <p:sp>
        <p:nvSpPr>
          <p:cNvPr id="353" name="Oval 352"/>
          <p:cNvSpPr/>
          <p:nvPr/>
        </p:nvSpPr>
        <p:spPr>
          <a:xfrm>
            <a:off x="5246369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3950970" y="5183326"/>
            <a:ext cx="430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</a:rPr>
              <a:t>T or C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355" name="Rounded Rectangle 354"/>
          <p:cNvSpPr/>
          <p:nvPr/>
        </p:nvSpPr>
        <p:spPr>
          <a:xfrm>
            <a:off x="3830955" y="4967167"/>
            <a:ext cx="794383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prstClr val="black"/>
                </a:solidFill>
              </a:rPr>
              <a:t>93400 - SWREC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356" name="Rounded Rectangle 355"/>
          <p:cNvSpPr/>
          <p:nvPr/>
        </p:nvSpPr>
        <p:spPr>
          <a:xfrm>
            <a:off x="5987414" y="3088646"/>
            <a:ext cx="931546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26000 </a:t>
            </a:r>
            <a:r>
              <a:rPr lang="en-US" sz="700" b="1" dirty="0">
                <a:solidFill>
                  <a:srgbClr val="FFFF00"/>
                </a:solidFill>
              </a:rPr>
              <a:t>– </a:t>
            </a:r>
            <a:r>
              <a:rPr lang="en-US" sz="700" b="1" dirty="0" smtClean="0">
                <a:solidFill>
                  <a:srgbClr val="FFFF00"/>
                </a:solidFill>
              </a:rPr>
              <a:t>10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57" name="Rounded Rectangle 356"/>
          <p:cNvSpPr/>
          <p:nvPr/>
        </p:nvSpPr>
        <p:spPr>
          <a:xfrm>
            <a:off x="1738781" y="5123928"/>
            <a:ext cx="942023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23600 </a:t>
            </a:r>
            <a:r>
              <a:rPr lang="en-US" sz="700" b="1" dirty="0">
                <a:solidFill>
                  <a:srgbClr val="FFFF00"/>
                </a:solidFill>
              </a:rPr>
              <a:t>– </a:t>
            </a:r>
            <a:r>
              <a:rPr lang="en-US" sz="700" b="1" dirty="0" smtClean="0">
                <a:solidFill>
                  <a:srgbClr val="FFFF00"/>
                </a:solidFill>
              </a:rPr>
              <a:t>6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58" name="Rounded Rectangle 357"/>
          <p:cNvSpPr/>
          <p:nvPr/>
        </p:nvSpPr>
        <p:spPr>
          <a:xfrm>
            <a:off x="1738781" y="5276328"/>
            <a:ext cx="942023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25600 </a:t>
            </a:r>
            <a:r>
              <a:rPr lang="en-US" sz="700" b="1" dirty="0">
                <a:solidFill>
                  <a:srgbClr val="FFFF00"/>
                </a:solidFill>
              </a:rPr>
              <a:t>– </a:t>
            </a:r>
            <a:r>
              <a:rPr lang="en-US" sz="700" b="1" dirty="0" smtClean="0">
                <a:solidFill>
                  <a:srgbClr val="FFFF00"/>
                </a:solidFill>
              </a:rPr>
              <a:t>6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59" name="Rounded Rectangle 358"/>
          <p:cNvSpPr/>
          <p:nvPr/>
        </p:nvSpPr>
        <p:spPr>
          <a:xfrm>
            <a:off x="1738781" y="5428728"/>
            <a:ext cx="942023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40000 - WRHA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1738781" y="5581128"/>
            <a:ext cx="942023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96200 - WNMU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61" name="Rounded Rectangle 360"/>
          <p:cNvSpPr/>
          <p:nvPr/>
        </p:nvSpPr>
        <p:spPr>
          <a:xfrm>
            <a:off x="2729388" y="4218742"/>
            <a:ext cx="942023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23700 </a:t>
            </a:r>
            <a:r>
              <a:rPr lang="en-US" sz="700" b="1" dirty="0">
                <a:solidFill>
                  <a:srgbClr val="FFFF00"/>
                </a:solidFill>
              </a:rPr>
              <a:t>– </a:t>
            </a:r>
            <a:r>
              <a:rPr lang="en-US" sz="700" b="1" dirty="0" smtClean="0">
                <a:solidFill>
                  <a:srgbClr val="FFFF00"/>
                </a:solidFill>
              </a:rPr>
              <a:t>7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JDC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62" name="Rounded Rectangle 361"/>
          <p:cNvSpPr/>
          <p:nvPr/>
        </p:nvSpPr>
        <p:spPr>
          <a:xfrm>
            <a:off x="2729388" y="4371142"/>
            <a:ext cx="942023" cy="1524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srgbClr val="FFFF00"/>
                </a:solidFill>
              </a:rPr>
              <a:t>25700 </a:t>
            </a:r>
            <a:r>
              <a:rPr lang="en-US" sz="700" b="1" dirty="0">
                <a:solidFill>
                  <a:srgbClr val="FFFF00"/>
                </a:solidFill>
              </a:rPr>
              <a:t>– </a:t>
            </a:r>
            <a:r>
              <a:rPr lang="en-US" sz="700" b="1" dirty="0" smtClean="0">
                <a:solidFill>
                  <a:srgbClr val="FFFF00"/>
                </a:solidFill>
              </a:rPr>
              <a:t>7</a:t>
            </a:r>
            <a:r>
              <a:rPr lang="en-US" sz="700" b="1" baseline="30000" dirty="0" smtClean="0">
                <a:solidFill>
                  <a:srgbClr val="FFFF00"/>
                </a:solidFill>
              </a:rPr>
              <a:t>TH</a:t>
            </a:r>
            <a:r>
              <a:rPr lang="en-US" sz="700" b="1" dirty="0" smtClean="0">
                <a:solidFill>
                  <a:srgbClr val="FFFF00"/>
                </a:solidFill>
              </a:rPr>
              <a:t>  JDA</a:t>
            </a:r>
            <a:endParaRPr lang="en-US" sz="700" b="1" dirty="0">
              <a:solidFill>
                <a:srgbClr val="FFFF00"/>
              </a:solidFill>
            </a:endParaRPr>
          </a:p>
        </p:txBody>
      </p:sp>
      <p:sp>
        <p:nvSpPr>
          <p:cNvPr id="363" name="Rounded Rectangle 362"/>
          <p:cNvSpPr/>
          <p:nvPr/>
        </p:nvSpPr>
        <p:spPr>
          <a:xfrm>
            <a:off x="2729388" y="4523542"/>
            <a:ext cx="942023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800" b="1" dirty="0">
                <a:solidFill>
                  <a:prstClr val="black"/>
                </a:solidFill>
              </a:rPr>
              <a:t>95900 - NMIMT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615332" y="4974130"/>
            <a:ext cx="769621" cy="152400"/>
          </a:xfrm>
          <a:prstGeom prst="roundRect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28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shape">
              <a:fillToRect l="50000" t="50000" r="50000" b="50000"/>
            </a:path>
            <a:tileRect/>
          </a:gradFill>
          <a:ln w="25400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/>
          </a:scene3d>
          <a:sp3d extrusionH="6350" prstMaterial="dkEdge">
            <a:bevelT w="0" h="0" prst="slope"/>
            <a:bevelB w="6350" h="0"/>
            <a:extrusionClr>
              <a:schemeClr val="accent2"/>
            </a:extrusionClr>
            <a:contourClr>
              <a:schemeClr val="accent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" b="1" dirty="0" smtClean="0">
                <a:solidFill>
                  <a:prstClr val="black"/>
                </a:solidFill>
              </a:rPr>
              <a:t>56900 - NMOCC</a:t>
            </a:r>
            <a:endParaRPr lang="en-US" sz="600" b="1" dirty="0">
              <a:solidFill>
                <a:prstClr val="black"/>
              </a:solidFill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7315198" y="5905500"/>
            <a:ext cx="769621" cy="1524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00" b="1" dirty="0" smtClean="0">
                <a:solidFill>
                  <a:prstClr val="black"/>
                </a:solidFill>
              </a:rPr>
              <a:t>3000 - ERHA</a:t>
            </a:r>
            <a:endParaRPr lang="en-US" sz="7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49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76587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1.6.4 NMAC Loss Prevention and Control Rule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1500187"/>
          </a:xfrm>
        </p:spPr>
        <p:txBody>
          <a:bodyPr/>
          <a:lstStyle/>
          <a:p>
            <a:r>
              <a:rPr lang="en-US" dirty="0" smtClean="0"/>
              <a:t>Understanding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20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Creation of Loss Prevention &amp; Control Progr</a:t>
            </a:r>
            <a:r>
              <a:rPr lang="en-US" sz="3600" dirty="0" smtClean="0"/>
              <a:t>am</a:t>
            </a:r>
            <a:endParaRPr lang="en-US" sz="3600" dirty="0"/>
          </a:p>
        </p:txBody>
      </p:sp>
      <p:pic>
        <p:nvPicPr>
          <p:cNvPr id="13" name="Picture 12" descr="1_6_4 NMAC LC Rule - FINAL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14498" r="9842" b="44287"/>
          <a:stretch/>
        </p:blipFill>
        <p:spPr>
          <a:xfrm>
            <a:off x="3096866" y="1777752"/>
            <a:ext cx="6047134" cy="39372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9200" y="1962873"/>
            <a:ext cx="213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NMAC Rule 1.6.4</a:t>
            </a:r>
            <a:endParaRPr lang="en-US" u="sng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20995" y="2362199"/>
            <a:ext cx="460159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237020" y="1977869"/>
            <a:ext cx="801579" cy="6129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0138" y="197786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1.)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91000" y="2514600"/>
            <a:ext cx="28194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60888" y="2970171"/>
            <a:ext cx="5502111" cy="10228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0" y="27871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53253" y="2706469"/>
            <a:ext cx="2130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Who is under the Rule?</a:t>
            </a:r>
            <a:endParaRPr lang="en-US" u="sng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237020" y="5486400"/>
            <a:ext cx="304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227339" y="4234934"/>
            <a:ext cx="235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Rule Effective Date</a:t>
            </a:r>
            <a:endParaRPr lang="en-US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790854" y="423493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860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7" grpId="1" animBg="1"/>
      <p:bldP spid="18" grpId="0"/>
      <p:bldP spid="22" grpId="0" animBg="1"/>
      <p:bldP spid="22" grpId="1" animBg="1"/>
      <p:bldP spid="23" grpId="0"/>
      <p:bldP spid="24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Loss Prevention &amp; Control Program Objecti</a:t>
            </a:r>
            <a:r>
              <a:rPr lang="en-US" sz="3600" b="1" dirty="0" smtClean="0"/>
              <a:t>ves</a:t>
            </a:r>
            <a:endParaRPr lang="en-US" sz="36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133600"/>
            <a:ext cx="8647813" cy="304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0167" y="2362200"/>
            <a:ext cx="304800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2667000"/>
            <a:ext cx="6553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040167" y="2590800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819400"/>
            <a:ext cx="6553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3048000"/>
            <a:ext cx="3886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40167" y="2976238"/>
            <a:ext cx="304800" cy="3003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6400" y="3204839"/>
            <a:ext cx="6553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" y="3433439"/>
            <a:ext cx="5791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40167" y="3426781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676400" y="3655381"/>
            <a:ext cx="6950476" cy="22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3810000"/>
            <a:ext cx="82458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" y="4038600"/>
            <a:ext cx="487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040167" y="4048217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676400" y="4274597"/>
            <a:ext cx="6950476" cy="22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1000" y="4431436"/>
            <a:ext cx="82458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1000" y="4660036"/>
            <a:ext cx="7772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1000" y="4812436"/>
            <a:ext cx="4419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271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3" grpId="0" animBg="1"/>
      <p:bldP spid="13" grpId="1" animBg="1"/>
      <p:bldP spid="20" grpId="0" animBg="1"/>
      <p:bldP spid="20" grpId="1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Loss Prevention &amp; Control Program Creation</a:t>
            </a:r>
            <a:endParaRPr lang="en-US" sz="2800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6"/>
          <a:stretch/>
        </p:blipFill>
        <p:spPr>
          <a:xfrm>
            <a:off x="914400" y="2209800"/>
            <a:ext cx="7371851" cy="3283258"/>
          </a:xfrm>
        </p:spPr>
      </p:pic>
      <p:sp>
        <p:nvSpPr>
          <p:cNvPr id="5" name="Oval 4"/>
          <p:cNvSpPr/>
          <p:nvPr/>
        </p:nvSpPr>
        <p:spPr>
          <a:xfrm>
            <a:off x="1447800" y="2438400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2438400"/>
            <a:ext cx="7315200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7800" y="2971800"/>
            <a:ext cx="3048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971800"/>
            <a:ext cx="7315200" cy="2590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43000" y="36576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3000" y="3820357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43000" y="39624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143000" y="41910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43000" y="43434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37821" y="44958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43000" y="47244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37821" y="48768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46699" y="50292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146699" y="5257800"/>
            <a:ext cx="6096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8118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BA733C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BA733C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BA733C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BA733C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wInCatalog xmlns="ffde09c2-f099-4eed-95fa-b607d47e5c0f">true</ShowInCatalog>
    <FormLocale xmlns="ffde09c2-f099-4eed-95fa-b607d47e5c0f" xsi:nil="true"/>
    <FormDescription xmlns="ffde09c2-f099-4eed-95fa-b607d47e5c0f" xsi:nil="true"/>
    <FormName xmlns="ffde09c2-f099-4eed-95fa-b607d47e5c0f" xsi:nil="true"/>
    <FormId xmlns="ffde09c2-f099-4eed-95fa-b607d47e5c0f" xsi:nil="true"/>
    <FormCategory xmlns="ffde09c2-f099-4eed-95fa-b607d47e5c0f" xsi:nil="true"/>
    <FormVersion xmlns="ffde09c2-f099-4eed-95fa-b607d47e5c0f" xsi:nil="true"/>
    <CustomContentTypeId xmlns="ffde09c2-f099-4eed-95fa-b607d47e5c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Path Form Template" ma:contentTypeID="0x010100F8EF98760CBA4A94994F13BA881038FA003D5C0327468E2A4D93C01B3076BE95B8" ma:contentTypeVersion="4" ma:contentTypeDescription="A Microsoft InfoPath Form Template." ma:contentTypeScope="" ma:versionID="06ad36bb873f1ef996b5a352916d181d">
  <xsd:schema xmlns:xsd="http://www.w3.org/2001/XMLSchema" xmlns:xs="http://www.w3.org/2001/XMLSchema" xmlns:p="http://schemas.microsoft.com/office/2006/metadata/properties" xmlns:ns2="ffde09c2-f099-4eed-95fa-b607d47e5c0f" targetNamespace="http://schemas.microsoft.com/office/2006/metadata/properties" ma:root="true" ma:fieldsID="77dc9d8216462a82c9e21a6667b8119e" ns2:_="">
    <xsd:import namespace="ffde09c2-f099-4eed-95fa-b607d47e5c0f"/>
    <xsd:element name="properties">
      <xsd:complexType>
        <xsd:sequence>
          <xsd:element name="documentManagement">
            <xsd:complexType>
              <xsd:all>
                <xsd:element ref="ns2:FormName" minOccurs="0"/>
                <xsd:element ref="ns2:FormCategory" minOccurs="0"/>
                <xsd:element ref="ns2:FormVersion" minOccurs="0"/>
                <xsd:element ref="ns2:FormId" minOccurs="0"/>
                <xsd:element ref="ns2:FormLocale" minOccurs="0"/>
                <xsd:element ref="ns2:FormDescription" minOccurs="0"/>
                <xsd:element ref="ns2:CustomContentTypeId" minOccurs="0"/>
                <xsd:element ref="ns2:ShowInCatalo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e09c2-f099-4eed-95fa-b607d47e5c0f" elementFormDefault="qualified">
    <xsd:import namespace="http://schemas.microsoft.com/office/2006/documentManagement/types"/>
    <xsd:import namespace="http://schemas.microsoft.com/office/infopath/2007/PartnerControls"/>
    <xsd:element name="FormName" ma:index="8" nillable="true" ma:displayName="Form Name" ma:internalName="FormName">
      <xsd:simpleType>
        <xsd:restriction base="dms:Text"/>
      </xsd:simpleType>
    </xsd:element>
    <xsd:element name="FormCategory" ma:index="9" nillable="true" ma:displayName="Form Category" ma:internalName="FormCategory">
      <xsd:simpleType>
        <xsd:restriction base="dms:Text"/>
      </xsd:simpleType>
    </xsd:element>
    <xsd:element name="FormVersion" ma:index="10" nillable="true" ma:displayName="Form Version" ma:internalName="FormVersion">
      <xsd:simpleType>
        <xsd:restriction base="dms:Text"/>
      </xsd:simpleType>
    </xsd:element>
    <xsd:element name="FormId" ma:index="11" nillable="true" ma:displayName="Form ID" ma:internalName="FormId">
      <xsd:simpleType>
        <xsd:restriction base="dms:Text"/>
      </xsd:simpleType>
    </xsd:element>
    <xsd:element name="FormLocale" ma:index="12" nillable="true" ma:displayName="Form Locale" ma:internalName="FormLocale">
      <xsd:simpleType>
        <xsd:restriction base="dms:Text"/>
      </xsd:simpleType>
    </xsd:element>
    <xsd:element name="FormDescription" ma:index="13" nillable="true" ma:displayName="Form Description" ma:internalName="FormDescription">
      <xsd:simpleType>
        <xsd:restriction base="dms:Text"/>
      </xsd:simpleType>
    </xsd:element>
    <xsd:element name="CustomContentTypeId" ma:index="14" nillable="true" ma:displayName="Content Type ID" ma:hidden="true" ma:internalName="CustomContentTypeId">
      <xsd:simpleType>
        <xsd:restriction base="dms:Text"/>
      </xsd:simpleType>
    </xsd:element>
    <xsd:element name="ShowInCatalog" ma:index="15" nillable="true" ma:displayName="Show in Catalog" ma:default="TRUE" ma:internalName="ShowInCatalog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61D5B6-FB17-4721-AF69-48C7711D4E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B5A32E-3B1B-465C-A13A-08A4B0ACBED6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ffde09c2-f099-4eed-95fa-b607d47e5c0f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EB6847-55F7-425C-81FB-2F6060CCC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e09c2-f099-4eed-95fa-b607d47e5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5537</TotalTime>
  <Words>1067</Words>
  <Application>Microsoft Office PowerPoint</Application>
  <PresentationFormat>On-screen Show (4:3)</PresentationFormat>
  <Paragraphs>353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Clarity</vt:lpstr>
      <vt:lpstr>Office Theme</vt:lpstr>
      <vt:lpstr>New Mexico  state LOSS PREVENTION &amp; CONTROL PROGRAM overview</vt:lpstr>
      <vt:lpstr>Organizational Structure</vt:lpstr>
      <vt:lpstr>The Loss Prevention and Control Bureau</vt:lpstr>
      <vt:lpstr>Training Opportunities</vt:lpstr>
      <vt:lpstr>GSD-RMD-LCB Agency SUPPORT MAP As of: 1 March 2014</vt:lpstr>
      <vt:lpstr>1.6.4 NMAC Loss Prevention and Control Rule</vt:lpstr>
      <vt:lpstr>Creation of Loss Prevention &amp; Control Program</vt:lpstr>
      <vt:lpstr>Loss Prevention &amp; Control Program Objectives</vt:lpstr>
      <vt:lpstr>Loss Prevention &amp; Control Program Creation</vt:lpstr>
      <vt:lpstr>Loss Prevention &amp; Control Program Creation (continued)</vt:lpstr>
      <vt:lpstr>Loss Prevention &amp; Control Program Exemption </vt:lpstr>
      <vt:lpstr>Building an Effective Program, One Supporting Column at a time…</vt:lpstr>
      <vt:lpstr>Seven Components of a Loss Prevention and Control Program</vt:lpstr>
      <vt:lpstr>Potential Benefits of a Functional  Loss Prevention &amp; Control Program</vt:lpstr>
      <vt:lpstr>PowerPoint Presentation</vt:lpstr>
      <vt:lpstr>PowerPoint Presentation</vt:lpstr>
      <vt:lpstr>Focusing on Loss Prevention </vt:lpstr>
      <vt:lpstr>What the LPC Committee is NOT</vt:lpstr>
      <vt:lpstr>Trends Analysis = Training Program </vt:lpstr>
      <vt:lpstr>PowerPoint Presentation</vt:lpstr>
      <vt:lpstr>PAC Loss Drivers FY09 – FY13</vt:lpstr>
      <vt:lpstr>PowerPoint Presentation</vt:lpstr>
      <vt:lpstr>Conclusion</vt:lpstr>
      <vt:lpstr>Questions?</vt:lpstr>
      <vt:lpstr>The Loss Prevention and Control Bureau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lorie wrobel5</dc:creator>
  <cp:lastModifiedBy>Archuleta, Pedro L.</cp:lastModifiedBy>
  <cp:revision>91</cp:revision>
  <cp:lastPrinted>2014-05-01T15:09:35Z</cp:lastPrinted>
  <dcterms:created xsi:type="dcterms:W3CDTF">2013-10-04T19:06:48Z</dcterms:created>
  <dcterms:modified xsi:type="dcterms:W3CDTF">2014-05-05T17:07:24Z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0x010100F8EF98760CBA4A94994F13BA881038FA003D5C0327468E2A4D93C01B3076BE95B8</vt:lpwstr>
  </property>
</Properties>
</file>